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1"/>
  </p:notesMasterIdLst>
  <p:sldIdLst>
    <p:sldId id="256" r:id="rId2"/>
    <p:sldId id="257" r:id="rId3"/>
    <p:sldId id="258" r:id="rId4"/>
    <p:sldId id="259" r:id="rId5"/>
    <p:sldId id="260" r:id="rId6"/>
    <p:sldId id="302" r:id="rId7"/>
    <p:sldId id="277" r:id="rId8"/>
    <p:sldId id="303" r:id="rId9"/>
    <p:sldId id="300"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8" r:id="rId24"/>
    <p:sldId id="319" r:id="rId25"/>
    <p:sldId id="317" r:id="rId26"/>
    <p:sldId id="301" r:id="rId27"/>
    <p:sldId id="261" r:id="rId28"/>
    <p:sldId id="321" r:id="rId29"/>
    <p:sldId id="322" r:id="rId30"/>
    <p:sldId id="323" r:id="rId31"/>
    <p:sldId id="324" r:id="rId32"/>
    <p:sldId id="325" r:id="rId33"/>
    <p:sldId id="326" r:id="rId34"/>
    <p:sldId id="328" r:id="rId35"/>
    <p:sldId id="327" r:id="rId36"/>
    <p:sldId id="330" r:id="rId37"/>
    <p:sldId id="331" r:id="rId38"/>
    <p:sldId id="329" r:id="rId39"/>
    <p:sldId id="332"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Fira Code" panose="020B0809050000020004" pitchFamily="49" charset="0"/>
      <p:regular r:id="rId47"/>
      <p:bold r:id="rId48"/>
    </p:embeddedFont>
    <p:embeddedFont>
      <p:font typeface="Montserrat" panose="00000500000000000000" pitchFamily="2" charset="0"/>
      <p:regular r:id="rId49"/>
      <p:bold r:id="rId50"/>
      <p:italic r:id="rId51"/>
      <p:boldItalic r:id="rId52"/>
    </p:embeddedFont>
    <p:embeddedFont>
      <p:font typeface="Montserrat Black" panose="00000A00000000000000" pitchFamily="2" charset="0"/>
      <p:bold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61D77D-242E-411D-A473-1B06D7687CD5}">
  <a:tblStyle styleId="{CA61D77D-242E-411D-A473-1B06D7687C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p:cViewPr varScale="1">
        <p:scale>
          <a:sx n="107" d="100"/>
          <a:sy n="107"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7b5133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7b5133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0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3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16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00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37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20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4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91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0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3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36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0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40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491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33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b3cc9d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b3cc9d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23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24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7b3cc9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7b3cc9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65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042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29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04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31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03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90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74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42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83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65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58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52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542575"/>
            <a:ext cx="9144000" cy="4058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4572000" cy="59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13525" y="1144250"/>
            <a:ext cx="5788800" cy="5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31025" y="2765300"/>
            <a:ext cx="6202800" cy="46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2"/>
          </p:nvPr>
        </p:nvSpPr>
        <p:spPr>
          <a:xfrm>
            <a:off x="1788725" y="1761800"/>
            <a:ext cx="5788800" cy="4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5" name="Google Shape;15;p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6" name="Google Shape;16;p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 name="Google Shape;17;p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8" name="Google Shape;18;p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9" name="Google Shape;19;p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 name="Google Shape;20;p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1" name="Google Shape;21;p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2" name="Google Shape;22;p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3" name="Google Shape;23;p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 name="Google Shape;24;p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 name="Google Shape;25;p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6" name="Google Shape;26;p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7" name="Google Shape;27;p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hasCustomPrompt="1"/>
          </p:nvPr>
        </p:nvSpPr>
        <p:spPr>
          <a:xfrm flipH="1">
            <a:off x="2054663" y="586975"/>
            <a:ext cx="18423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0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32" name="Google Shape;32;p3"/>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subTitle" idx="1"/>
          </p:nvPr>
        </p:nvSpPr>
        <p:spPr>
          <a:xfrm>
            <a:off x="3038363" y="2448125"/>
            <a:ext cx="3960900" cy="7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4" name="Google Shape;34;p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5" name="Google Shape;35;p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 name="Google Shape;36;p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7" name="Google Shape;37;p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8" name="Google Shape;38;p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9" name="Google Shape;39;p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0" name="Google Shape;40;p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1" name="Google Shape;41;p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 name="Google Shape;42;p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3" name="Google Shape;43;p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 name="Google Shape;44;p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5" name="Google Shape;45;p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6" name="Google Shape;46;p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7" name="Google Shape;47;p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1464250" y="1063175"/>
            <a:ext cx="6969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4" name="Google Shape;54;p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5" name="Google Shape;55;p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6" name="Google Shape;56;p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7" name="Google Shape;57;p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58" name="Google Shape;58;p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59" name="Google Shape;59;p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0" name="Google Shape;60;p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1" name="Google Shape;61;p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2" name="Google Shape;62;p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3" name="Google Shape;63;p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4" name="Google Shape;64;p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5" name="Google Shape;65;p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6" name="Google Shape;66;p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5"/>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a:spLocks noGrp="1"/>
          </p:cNvSpPr>
          <p:nvPr>
            <p:ph type="subTitle" idx="1"/>
          </p:nvPr>
        </p:nvSpPr>
        <p:spPr>
          <a:xfrm>
            <a:off x="2240150" y="3143327"/>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1" name="Google Shape;71;p5"/>
          <p:cNvSpPr txBox="1">
            <a:spLocks noGrp="1"/>
          </p:cNvSpPr>
          <p:nvPr>
            <p:ph type="subTitle" idx="2"/>
          </p:nvPr>
        </p:nvSpPr>
        <p:spPr>
          <a:xfrm>
            <a:off x="2240150" y="1151940"/>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2" name="Google Shape;72;p5"/>
          <p:cNvSpPr txBox="1">
            <a:spLocks noGrp="1"/>
          </p:cNvSpPr>
          <p:nvPr>
            <p:ph type="subTitle" idx="3"/>
          </p:nvPr>
        </p:nvSpPr>
        <p:spPr>
          <a:xfrm>
            <a:off x="1143250" y="2612625"/>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8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73" name="Google Shape;73;p5"/>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74" name="Google Shape;74;p5"/>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75" name="Google Shape;75;p5"/>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76" name="Google Shape;76;p5"/>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77" name="Google Shape;77;p5"/>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78" name="Google Shape;78;p5"/>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79" name="Google Shape;79;p5"/>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80" name="Google Shape;80;p5"/>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81" name="Google Shape;81;p5"/>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82" name="Google Shape;82;p5"/>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83" name="Google Shape;83;p5"/>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84" name="Google Shape;84;p5"/>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85" name="Google Shape;85;p5"/>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86" name="Google Shape;86;p5"/>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87" name="Google Shape;87;p5"/>
          <p:cNvSpPr txBox="1">
            <a:spLocks noGrp="1"/>
          </p:cNvSpPr>
          <p:nvPr>
            <p:ph type="title"/>
          </p:nvPr>
        </p:nvSpPr>
        <p:spPr>
          <a:xfrm>
            <a:off x="1143250" y="621240"/>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9"/>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a:spLocks noGrp="1"/>
          </p:cNvSpPr>
          <p:nvPr>
            <p:ph type="title"/>
          </p:nvPr>
        </p:nvSpPr>
        <p:spPr>
          <a:xfrm>
            <a:off x="1131500" y="621250"/>
            <a:ext cx="4045200" cy="530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7" name="Google Shape;147;p9"/>
          <p:cNvSpPr txBox="1">
            <a:spLocks noGrp="1"/>
          </p:cNvSpPr>
          <p:nvPr>
            <p:ph type="subTitle" idx="1"/>
          </p:nvPr>
        </p:nvSpPr>
        <p:spPr>
          <a:xfrm>
            <a:off x="1593350" y="1574450"/>
            <a:ext cx="5539200" cy="1404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8" name="Google Shape;148;p9"/>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49" name="Google Shape;149;p9"/>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50" name="Google Shape;150;p9"/>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51" name="Google Shape;151;p9"/>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52" name="Google Shape;152;p9"/>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53" name="Google Shape;153;p9"/>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154" name="Google Shape;154;p9"/>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155" name="Google Shape;155;p9"/>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156" name="Google Shape;156;p9"/>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57" name="Google Shape;157;p9"/>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58" name="Google Shape;158;p9"/>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59" name="Google Shape;159;p9"/>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60" name="Google Shape;160;p9"/>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61" name="Google Shape;161;p9"/>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4"/>
        <p:cNvGrpSpPr/>
        <p:nvPr/>
      </p:nvGrpSpPr>
      <p:grpSpPr>
        <a:xfrm>
          <a:off x="0" y="0"/>
          <a:ext cx="0" cy="0"/>
          <a:chOff x="0" y="0"/>
          <a:chExt cx="0" cy="0"/>
        </a:xfrm>
      </p:grpSpPr>
      <p:sp>
        <p:nvSpPr>
          <p:cNvPr id="185" name="Google Shape;185;p1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title" hasCustomPrompt="1"/>
          </p:nvPr>
        </p:nvSpPr>
        <p:spPr>
          <a:xfrm flipH="1">
            <a:off x="1460450" y="1436713"/>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88" name="Google Shape;188;p13"/>
          <p:cNvSpPr txBox="1">
            <a:spLocks noGrp="1"/>
          </p:cNvSpPr>
          <p:nvPr>
            <p:ph type="subTitle" idx="1"/>
          </p:nvPr>
        </p:nvSpPr>
        <p:spPr>
          <a:xfrm>
            <a:off x="2332550" y="177511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9" name="Google Shape;189;p13"/>
          <p:cNvSpPr txBox="1">
            <a:spLocks noGrp="1"/>
          </p:cNvSpPr>
          <p:nvPr>
            <p:ph type="subTitle" idx="2"/>
          </p:nvPr>
        </p:nvSpPr>
        <p:spPr>
          <a:xfrm>
            <a:off x="2332550" y="1436725"/>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accent1"/>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0" name="Google Shape;190;p13"/>
          <p:cNvSpPr txBox="1">
            <a:spLocks noGrp="1"/>
          </p:cNvSpPr>
          <p:nvPr>
            <p:ph type="title" idx="3" hasCustomPrompt="1"/>
          </p:nvPr>
        </p:nvSpPr>
        <p:spPr>
          <a:xfrm flipH="1">
            <a:off x="2850125" y="241986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1" name="Google Shape;191;p13"/>
          <p:cNvSpPr txBox="1">
            <a:spLocks noGrp="1"/>
          </p:cNvSpPr>
          <p:nvPr>
            <p:ph type="subTitle" idx="4"/>
          </p:nvPr>
        </p:nvSpPr>
        <p:spPr>
          <a:xfrm>
            <a:off x="3722225" y="275546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2" name="Google Shape;192;p13"/>
          <p:cNvSpPr txBox="1">
            <a:spLocks noGrp="1"/>
          </p:cNvSpPr>
          <p:nvPr>
            <p:ph type="subTitle" idx="5"/>
          </p:nvPr>
        </p:nvSpPr>
        <p:spPr>
          <a:xfrm>
            <a:off x="3722225" y="241985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lt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3" name="Google Shape;193;p13"/>
          <p:cNvSpPr txBox="1">
            <a:spLocks noGrp="1"/>
          </p:cNvSpPr>
          <p:nvPr>
            <p:ph type="title" idx="6" hasCustomPrompt="1"/>
          </p:nvPr>
        </p:nvSpPr>
        <p:spPr>
          <a:xfrm flipH="1">
            <a:off x="4242875" y="340021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4" name="Google Shape;194;p13"/>
          <p:cNvSpPr txBox="1">
            <a:spLocks noGrp="1"/>
          </p:cNvSpPr>
          <p:nvPr>
            <p:ph type="subTitle" idx="7"/>
          </p:nvPr>
        </p:nvSpPr>
        <p:spPr>
          <a:xfrm>
            <a:off x="5114975" y="373859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5" name="Google Shape;195;p13"/>
          <p:cNvSpPr txBox="1">
            <a:spLocks noGrp="1"/>
          </p:cNvSpPr>
          <p:nvPr>
            <p:ph type="subTitle" idx="8"/>
          </p:nvPr>
        </p:nvSpPr>
        <p:spPr>
          <a:xfrm>
            <a:off x="5114975" y="340020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6" name="Google Shape;196;p1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97" name="Google Shape;197;p1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98" name="Google Shape;198;p1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99" name="Google Shape;199;p1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200" name="Google Shape;200;p1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201" name="Google Shape;201;p1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2" name="Google Shape;202;p1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03" name="Google Shape;203;p1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04" name="Google Shape;204;p1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05" name="Google Shape;205;p1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06" name="Google Shape;206;p1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07" name="Google Shape;207;p1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08" name="Google Shape;208;p1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09" name="Google Shape;209;p1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210" name="Google Shape;210;p13"/>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356"/>
        <p:cNvGrpSpPr/>
        <p:nvPr/>
      </p:nvGrpSpPr>
      <p:grpSpPr>
        <a:xfrm>
          <a:off x="0" y="0"/>
          <a:ext cx="0" cy="0"/>
          <a:chOff x="0" y="0"/>
          <a:chExt cx="0" cy="0"/>
        </a:xfrm>
      </p:grpSpPr>
      <p:sp>
        <p:nvSpPr>
          <p:cNvPr id="357" name="Google Shape;357;p20"/>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txBox="1">
            <a:spLocks noGrp="1"/>
          </p:cNvSpPr>
          <p:nvPr>
            <p:ph type="subTitle" idx="1"/>
          </p:nvPr>
        </p:nvSpPr>
        <p:spPr>
          <a:xfrm>
            <a:off x="1667256" y="2355825"/>
            <a:ext cx="2891100" cy="156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accent3"/>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20"/>
          <p:cNvSpPr txBox="1">
            <a:spLocks noGrp="1"/>
          </p:cNvSpPr>
          <p:nvPr>
            <p:ph type="title"/>
          </p:nvPr>
        </p:nvSpPr>
        <p:spPr>
          <a:xfrm>
            <a:off x="1121875" y="1183920"/>
            <a:ext cx="2891100" cy="112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20"/>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62" name="Google Shape;362;p20"/>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3" name="Google Shape;363;p20"/>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64" name="Google Shape;364;p20"/>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65" name="Google Shape;365;p20"/>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66" name="Google Shape;366;p20"/>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367" name="Google Shape;367;p20"/>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368" name="Google Shape;368;p20"/>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369" name="Google Shape;369;p20"/>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370" name="Google Shape;370;p20"/>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371" name="Google Shape;371;p20"/>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372" name="Google Shape;372;p20"/>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373" name="Google Shape;373;p20"/>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374" name="Google Shape;374;p20"/>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6"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7"/>
          <p:cNvSpPr txBox="1">
            <a:spLocks noGrp="1"/>
          </p:cNvSpPr>
          <p:nvPr>
            <p:ph type="ctrTitle"/>
          </p:nvPr>
        </p:nvSpPr>
        <p:spPr>
          <a:xfrm>
            <a:off x="1552225" y="1044237"/>
            <a:ext cx="7101819" cy="5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Programming </a:t>
            </a:r>
            <a:r>
              <a:rPr lang="en" dirty="0">
                <a:solidFill>
                  <a:schemeClr val="accent2"/>
                </a:solidFill>
              </a:rPr>
              <a:t>‘Language Python’ </a:t>
            </a:r>
            <a:endParaRPr dirty="0">
              <a:solidFill>
                <a:schemeClr val="accent3"/>
              </a:solidFill>
            </a:endParaRPr>
          </a:p>
        </p:txBody>
      </p:sp>
      <p:sp>
        <p:nvSpPr>
          <p:cNvPr id="461" name="Google Shape;461;p27"/>
          <p:cNvSpPr txBox="1">
            <a:spLocks noGrp="1"/>
          </p:cNvSpPr>
          <p:nvPr>
            <p:ph type="subTitle" idx="2"/>
          </p:nvPr>
        </p:nvSpPr>
        <p:spPr>
          <a:xfrm>
            <a:off x="1738680" y="2411200"/>
            <a:ext cx="6805243"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4400" dirty="0">
                <a:solidFill>
                  <a:srgbClr val="00B0F0"/>
                </a:solidFill>
              </a:rPr>
              <a:t>p</a:t>
            </a:r>
            <a:r>
              <a:rPr lang="en" sz="4400" dirty="0">
                <a:solidFill>
                  <a:srgbClr val="00B0F0"/>
                </a:solidFill>
              </a:rPr>
              <a:t>rint</a:t>
            </a:r>
            <a:r>
              <a:rPr lang="en" sz="4400" dirty="0">
                <a:solidFill>
                  <a:srgbClr val="FFFF00"/>
                </a:solidFill>
              </a:rPr>
              <a:t>(</a:t>
            </a:r>
            <a:r>
              <a:rPr lang="en" sz="4400" dirty="0">
                <a:solidFill>
                  <a:srgbClr val="00B050"/>
                </a:solidFill>
              </a:rPr>
              <a:t>“</a:t>
            </a:r>
            <a:r>
              <a:rPr lang="en" sz="4400" dirty="0">
                <a:solidFill>
                  <a:schemeClr val="accent1"/>
                </a:solidFill>
              </a:rPr>
              <a:t>ALGORITMOS DE ORDENAMIENTO </a:t>
            </a:r>
            <a:r>
              <a:rPr lang="en" sz="4400" dirty="0">
                <a:solidFill>
                  <a:schemeClr val="lt2"/>
                </a:solidFill>
              </a:rPr>
              <a:t>Y BÚSQUEDA</a:t>
            </a:r>
            <a:r>
              <a:rPr lang="en" sz="4400" dirty="0">
                <a:solidFill>
                  <a:srgbClr val="00B050"/>
                </a:solidFill>
              </a:rPr>
              <a:t>”</a:t>
            </a:r>
            <a:r>
              <a:rPr lang="en" sz="4400" dirty="0">
                <a:solidFill>
                  <a:srgbClr val="FFFF00"/>
                </a:solidFill>
              </a:rPr>
              <a:t>)</a:t>
            </a:r>
            <a:r>
              <a:rPr lang="en" sz="4400" dirty="0">
                <a:solidFill>
                  <a:schemeClr val="accent6"/>
                </a:solidFill>
              </a:rPr>
              <a:t> </a:t>
            </a:r>
            <a:endParaRPr sz="4400" dirty="0">
              <a:solidFill>
                <a:schemeClr val="accent6"/>
              </a:solidFill>
            </a:endParaRPr>
          </a:p>
        </p:txBody>
      </p:sp>
      <p:cxnSp>
        <p:nvCxnSpPr>
          <p:cNvPr id="463" name="Google Shape;463;p27"/>
          <p:cNvCxnSpPr>
            <a:cxnSpLocks/>
          </p:cNvCxnSpPr>
          <p:nvPr/>
        </p:nvCxnSpPr>
        <p:spPr>
          <a:xfrm>
            <a:off x="1552225" y="1128713"/>
            <a:ext cx="0" cy="3086100"/>
          </a:xfrm>
          <a:prstGeom prst="straightConnector1">
            <a:avLst/>
          </a:prstGeom>
          <a:noFill/>
          <a:ln w="9525" cap="flat" cmpd="sng">
            <a:solidFill>
              <a:schemeClr val="accent4"/>
            </a:solidFill>
            <a:prstDash val="solid"/>
            <a:round/>
            <a:headEnd type="none" w="med" len="med"/>
            <a:tailEnd type="none" w="med" len="med"/>
          </a:ln>
        </p:spPr>
      </p:cxnSp>
      <p:pic>
        <p:nvPicPr>
          <p:cNvPr id="5" name="Imagen 4">
            <a:extLst>
              <a:ext uri="{FF2B5EF4-FFF2-40B4-BE49-F238E27FC236}">
                <a16:creationId xmlns:a16="http://schemas.microsoft.com/office/drawing/2014/main" id="{38C7C438-3C28-E435-3172-A28133DA042C}"/>
              </a:ext>
            </a:extLst>
          </p:cNvPr>
          <p:cNvPicPr>
            <a:picLocks noChangeAspect="1"/>
          </p:cNvPicPr>
          <p:nvPr/>
        </p:nvPicPr>
        <p:blipFill>
          <a:blip r:embed="rId3"/>
          <a:stretch>
            <a:fillRect/>
          </a:stretch>
        </p:blipFill>
        <p:spPr>
          <a:xfrm>
            <a:off x="0" y="76354"/>
            <a:ext cx="800100" cy="886145"/>
          </a:xfrm>
          <a:prstGeom prst="rect">
            <a:avLst/>
          </a:prstGeom>
        </p:spPr>
      </p:pic>
      <p:pic>
        <p:nvPicPr>
          <p:cNvPr id="7" name="Imagen 6">
            <a:extLst>
              <a:ext uri="{FF2B5EF4-FFF2-40B4-BE49-F238E27FC236}">
                <a16:creationId xmlns:a16="http://schemas.microsoft.com/office/drawing/2014/main" id="{A2E38AA7-0668-FF81-FAA3-7572506F0383}"/>
              </a:ext>
            </a:extLst>
          </p:cNvPr>
          <p:cNvPicPr>
            <a:picLocks noChangeAspect="1"/>
          </p:cNvPicPr>
          <p:nvPr/>
        </p:nvPicPr>
        <p:blipFill>
          <a:blip r:embed="rId4"/>
          <a:stretch>
            <a:fillRect/>
          </a:stretch>
        </p:blipFill>
        <p:spPr>
          <a:xfrm>
            <a:off x="8174763" y="126521"/>
            <a:ext cx="738319" cy="785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12" name="Google Shape;512;p31"/>
              <p:cNvSpPr txBox="1">
                <a:spLocks noGrp="1"/>
              </p:cNvSpPr>
              <p:nvPr>
                <p:ph type="subTitle" idx="2"/>
              </p:nvPr>
            </p:nvSpPr>
            <p:spPr>
              <a:xfrm>
                <a:off x="2242559" y="1795207"/>
                <a:ext cx="6615690" cy="1980671"/>
              </a:xfrm>
              <a:prstGeom prst="rect">
                <a:avLst/>
              </a:prstGeom>
            </p:spPr>
            <p:txBody>
              <a:bodyPr spcFirstLastPara="1" wrap="square" lIns="91425" tIns="91425" rIns="91425" bIns="91425" anchor="ctr" anchorCtr="0">
                <a:noAutofit/>
              </a:bodyPr>
              <a:lstStyle/>
              <a:p>
                <a:pPr marL="457200" algn="just">
                  <a:lnSpc>
                    <a:spcPct val="107000"/>
                  </a:lnSpc>
                  <a:spcAft>
                    <a:spcPts val="800"/>
                  </a:spcAft>
                </a:pPr>
                <a:r>
                  <a:rPr lang="es-PE" sz="1800" dirty="0">
                    <a:effectLst/>
                    <a:latin typeface="Fira Code" panose="020B0809050000020004" pitchFamily="49" charset="0"/>
                    <a:ea typeface="Fira Code" panose="020B0809050000020004" pitchFamily="49" charset="0"/>
                    <a:cs typeface="Fira Code" panose="020B0809050000020004" pitchFamily="49" charset="0"/>
                  </a:rPr>
                  <a:t>&lt;El ordenamiento por selección es un algoritmo más eficiente que el ordenamiento por burbuja, con un tiempo de ejecución de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Fira Code" panose="020B0809050000020004" pitchFamily="49" charset="0"/>
                    <a:ea typeface="Fira Code" panose="020B0809050000020004" pitchFamily="49" charset="0"/>
                    <a:cs typeface="Fira Code" panose="020B0809050000020004" pitchFamily="49" charset="0"/>
                  </a:rPr>
                  <a:t>), ya que en nuestra lista, con un ordenamiento por burbuja hace 15 intercambios, y con el ordenamiento por selección hace 5. Sin embargo, todavía no es el mas eficiente para grandes conjuntos de datos.&gt;</a:t>
                </a:r>
                <a:endParaRPr lang="es-ES" sz="1800" dirty="0">
                  <a:effectLst/>
                  <a:latin typeface="Fira Code" panose="020B0809050000020004" pitchFamily="49" charset="0"/>
                  <a:ea typeface="Fira Code" panose="020B0809050000020004" pitchFamily="49" charset="0"/>
                  <a:cs typeface="Fira Code" panose="020B0809050000020004" pitchFamily="49" charset="0"/>
                </a:endParaRPr>
              </a:p>
            </p:txBody>
          </p:sp>
        </mc:Choice>
        <mc:Fallback>
          <p:sp>
            <p:nvSpPr>
              <p:cNvPr id="512" name="Google Shape;512;p31"/>
              <p:cNvSpPr txBox="1">
                <a:spLocks noGrp="1" noRot="1" noChangeAspect="1" noMove="1" noResize="1" noEditPoints="1" noAdjustHandles="1" noChangeArrowheads="1" noChangeShapeType="1" noTextEdit="1"/>
              </p:cNvSpPr>
              <p:nvPr>
                <p:ph type="subTitle" idx="2"/>
              </p:nvPr>
            </p:nvSpPr>
            <p:spPr>
              <a:xfrm>
                <a:off x="2242559" y="1795207"/>
                <a:ext cx="6615690" cy="1980671"/>
              </a:xfrm>
              <a:prstGeom prst="rect">
                <a:avLst/>
              </a:prstGeom>
              <a:blipFill>
                <a:blip r:embed="rId3"/>
                <a:stretch>
                  <a:fillRect t="-22462" r="-737" b="-20923"/>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por seleccion</a:t>
            </a:r>
            <a:r>
              <a:rPr lang="en" dirty="0">
                <a:solidFill>
                  <a:schemeClr val="accent6"/>
                </a:solidFill>
              </a:rPr>
              <a:t>{</a:t>
            </a:r>
            <a:r>
              <a:rPr lang="en" dirty="0"/>
              <a:t> </a:t>
            </a:r>
            <a:endParaRPr dirty="0"/>
          </a:p>
        </p:txBody>
      </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grpSp>
        <p:nvGrpSpPr>
          <p:cNvPr id="3" name="Google Shape;532;p31">
            <a:extLst>
              <a:ext uri="{FF2B5EF4-FFF2-40B4-BE49-F238E27FC236}">
                <a16:creationId xmlns:a16="http://schemas.microsoft.com/office/drawing/2014/main" id="{A945F694-8DA5-AEEA-2E25-672162F55600}"/>
              </a:ext>
            </a:extLst>
          </p:cNvPr>
          <p:cNvGrpSpPr/>
          <p:nvPr/>
        </p:nvGrpSpPr>
        <p:grpSpPr>
          <a:xfrm>
            <a:off x="1717993" y="1490062"/>
            <a:ext cx="320088" cy="260682"/>
            <a:chOff x="5899913" y="4248925"/>
            <a:chExt cx="639025" cy="524300"/>
          </a:xfrm>
        </p:grpSpPr>
        <p:sp>
          <p:nvSpPr>
            <p:cNvPr id="4" name="Google Shape;533;p31">
              <a:extLst>
                <a:ext uri="{FF2B5EF4-FFF2-40B4-BE49-F238E27FC236}">
                  <a16:creationId xmlns:a16="http://schemas.microsoft.com/office/drawing/2014/main" id="{A899E4A4-EC87-10B1-FF38-F412912A1177}"/>
                </a:ext>
              </a:extLst>
            </p:cNvPr>
            <p:cNvSpPr/>
            <p:nvPr/>
          </p:nvSpPr>
          <p:spPr>
            <a:xfrm>
              <a:off x="5937363" y="4261725"/>
              <a:ext cx="564600" cy="399175"/>
            </a:xfrm>
            <a:custGeom>
              <a:avLst/>
              <a:gdLst/>
              <a:ahLst/>
              <a:cxnLst/>
              <a:rect l="l" t="t" r="r" b="b"/>
              <a:pathLst>
                <a:path w="22584" h="15967" extrusionOk="0">
                  <a:moveTo>
                    <a:pt x="1005" y="1"/>
                  </a:moveTo>
                  <a:cubicBezTo>
                    <a:pt x="455" y="1"/>
                    <a:pt x="0" y="437"/>
                    <a:pt x="19" y="986"/>
                  </a:cubicBezTo>
                  <a:lnTo>
                    <a:pt x="19" y="15966"/>
                  </a:lnTo>
                  <a:lnTo>
                    <a:pt x="22584" y="15966"/>
                  </a:lnTo>
                  <a:lnTo>
                    <a:pt x="22584" y="986"/>
                  </a:lnTo>
                  <a:cubicBezTo>
                    <a:pt x="22584" y="437"/>
                    <a:pt x="22128" y="1"/>
                    <a:pt x="2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4;p31">
              <a:extLst>
                <a:ext uri="{FF2B5EF4-FFF2-40B4-BE49-F238E27FC236}">
                  <a16:creationId xmlns:a16="http://schemas.microsoft.com/office/drawing/2014/main" id="{EADE6351-F1FE-8AF9-1EE3-C6C4661D937A}"/>
                </a:ext>
              </a:extLst>
            </p:cNvPr>
            <p:cNvSpPr/>
            <p:nvPr/>
          </p:nvSpPr>
          <p:spPr>
            <a:xfrm>
              <a:off x="6070088" y="4498750"/>
              <a:ext cx="299150" cy="112375"/>
            </a:xfrm>
            <a:custGeom>
              <a:avLst/>
              <a:gdLst/>
              <a:ahLst/>
              <a:cxnLst/>
              <a:rect l="l" t="t" r="r" b="b"/>
              <a:pathLst>
                <a:path w="11966" h="4495" extrusionOk="0">
                  <a:moveTo>
                    <a:pt x="2997" y="0"/>
                  </a:moveTo>
                  <a:lnTo>
                    <a:pt x="1" y="1498"/>
                  </a:lnTo>
                  <a:lnTo>
                    <a:pt x="5992" y="4494"/>
                  </a:lnTo>
                  <a:lnTo>
                    <a:pt x="11965" y="1498"/>
                  </a:lnTo>
                  <a:lnTo>
                    <a:pt x="8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5;p31">
              <a:extLst>
                <a:ext uri="{FF2B5EF4-FFF2-40B4-BE49-F238E27FC236}">
                  <a16:creationId xmlns:a16="http://schemas.microsoft.com/office/drawing/2014/main" id="{B5E18212-EF55-2DD5-CAE6-AB5403AB4E6A}"/>
                </a:ext>
              </a:extLst>
            </p:cNvPr>
            <p:cNvSpPr/>
            <p:nvPr/>
          </p:nvSpPr>
          <p:spPr>
            <a:xfrm>
              <a:off x="6070088" y="4423850"/>
              <a:ext cx="299150" cy="112375"/>
            </a:xfrm>
            <a:custGeom>
              <a:avLst/>
              <a:gdLst/>
              <a:ahLst/>
              <a:cxnLst/>
              <a:rect l="l" t="t" r="r" b="b"/>
              <a:pathLst>
                <a:path w="11966" h="4495" extrusionOk="0">
                  <a:moveTo>
                    <a:pt x="2997" y="0"/>
                  </a:moveTo>
                  <a:lnTo>
                    <a:pt x="1" y="1517"/>
                  </a:lnTo>
                  <a:lnTo>
                    <a:pt x="5992" y="4494"/>
                  </a:lnTo>
                  <a:lnTo>
                    <a:pt x="11965" y="1517"/>
                  </a:lnTo>
                  <a:lnTo>
                    <a:pt x="8988" y="0"/>
                  </a:lnTo>
                  <a:close/>
                </a:path>
              </a:pathLst>
            </a:custGeom>
            <a:solidFill>
              <a:srgbClr val="DBA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p31">
              <a:extLst>
                <a:ext uri="{FF2B5EF4-FFF2-40B4-BE49-F238E27FC236}">
                  <a16:creationId xmlns:a16="http://schemas.microsoft.com/office/drawing/2014/main" id="{A9A69778-AF94-E133-77EA-EE76B3789B13}"/>
                </a:ext>
              </a:extLst>
            </p:cNvPr>
            <p:cNvSpPr/>
            <p:nvPr/>
          </p:nvSpPr>
          <p:spPr>
            <a:xfrm>
              <a:off x="6070088" y="4311975"/>
              <a:ext cx="299150" cy="149825"/>
            </a:xfrm>
            <a:custGeom>
              <a:avLst/>
              <a:gdLst/>
              <a:ahLst/>
              <a:cxnLst/>
              <a:rect l="l" t="t" r="r" b="b"/>
              <a:pathLst>
                <a:path w="11966" h="5993" extrusionOk="0">
                  <a:moveTo>
                    <a:pt x="5992" y="0"/>
                  </a:moveTo>
                  <a:lnTo>
                    <a:pt x="1" y="2996"/>
                  </a:lnTo>
                  <a:lnTo>
                    <a:pt x="5992" y="5992"/>
                  </a:lnTo>
                  <a:lnTo>
                    <a:pt x="11965" y="2977"/>
                  </a:lnTo>
                  <a:lnTo>
                    <a:pt x="5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p31">
              <a:extLst>
                <a:ext uri="{FF2B5EF4-FFF2-40B4-BE49-F238E27FC236}">
                  <a16:creationId xmlns:a16="http://schemas.microsoft.com/office/drawing/2014/main" id="{11564AB4-767E-AB91-B13D-B540FBECB0FC}"/>
                </a:ext>
              </a:extLst>
            </p:cNvPr>
            <p:cNvSpPr/>
            <p:nvPr/>
          </p:nvSpPr>
          <p:spPr>
            <a:xfrm>
              <a:off x="5912713" y="4660875"/>
              <a:ext cx="613900" cy="100025"/>
            </a:xfrm>
            <a:custGeom>
              <a:avLst/>
              <a:gdLst/>
              <a:ahLst/>
              <a:cxnLst/>
              <a:rect l="l" t="t" r="r" b="b"/>
              <a:pathLst>
                <a:path w="24556" h="4001" extrusionOk="0">
                  <a:moveTo>
                    <a:pt x="0" y="0"/>
                  </a:moveTo>
                  <a:lnTo>
                    <a:pt x="0" y="1005"/>
                  </a:lnTo>
                  <a:cubicBezTo>
                    <a:pt x="0" y="2655"/>
                    <a:pt x="1347" y="4001"/>
                    <a:pt x="2996" y="4001"/>
                  </a:cubicBezTo>
                  <a:lnTo>
                    <a:pt x="21560" y="4001"/>
                  </a:lnTo>
                  <a:cubicBezTo>
                    <a:pt x="23209" y="4001"/>
                    <a:pt x="24556" y="2655"/>
                    <a:pt x="24556" y="1005"/>
                  </a:cubicBezTo>
                  <a:lnTo>
                    <a:pt x="24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8;p31">
              <a:extLst>
                <a:ext uri="{FF2B5EF4-FFF2-40B4-BE49-F238E27FC236}">
                  <a16:creationId xmlns:a16="http://schemas.microsoft.com/office/drawing/2014/main" id="{BA36EC09-10BC-E738-607F-DC99690FCB2B}"/>
                </a:ext>
              </a:extLst>
            </p:cNvPr>
            <p:cNvSpPr/>
            <p:nvPr/>
          </p:nvSpPr>
          <p:spPr>
            <a:xfrm>
              <a:off x="6157313" y="4698300"/>
              <a:ext cx="29425" cy="25150"/>
            </a:xfrm>
            <a:custGeom>
              <a:avLst/>
              <a:gdLst/>
              <a:ahLst/>
              <a:cxnLst/>
              <a:rect l="l" t="t" r="r" b="b"/>
              <a:pathLst>
                <a:path w="1177" h="1006" extrusionOk="0">
                  <a:moveTo>
                    <a:pt x="498" y="1"/>
                  </a:moveTo>
                  <a:cubicBezTo>
                    <a:pt x="242" y="1"/>
                    <a:pt x="1" y="200"/>
                    <a:pt x="1" y="494"/>
                  </a:cubicBezTo>
                  <a:cubicBezTo>
                    <a:pt x="1" y="778"/>
                    <a:pt x="228" y="1006"/>
                    <a:pt x="494" y="1006"/>
                  </a:cubicBezTo>
                  <a:cubicBezTo>
                    <a:pt x="949" y="1006"/>
                    <a:pt x="1176" y="456"/>
                    <a:pt x="854" y="153"/>
                  </a:cubicBezTo>
                  <a:cubicBezTo>
                    <a:pt x="749" y="48"/>
                    <a:pt x="621"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1">
              <a:extLst>
                <a:ext uri="{FF2B5EF4-FFF2-40B4-BE49-F238E27FC236}">
                  <a16:creationId xmlns:a16="http://schemas.microsoft.com/office/drawing/2014/main" id="{EBC9CA10-9A26-5DE6-969E-D8C9AE979BEC}"/>
                </a:ext>
              </a:extLst>
            </p:cNvPr>
            <p:cNvSpPr/>
            <p:nvPr/>
          </p:nvSpPr>
          <p:spPr>
            <a:xfrm>
              <a:off x="5899913" y="4248925"/>
              <a:ext cx="639025" cy="524300"/>
            </a:xfrm>
            <a:custGeom>
              <a:avLst/>
              <a:gdLst/>
              <a:ahLst/>
              <a:cxnLst/>
              <a:rect l="l" t="t" r="r" b="b"/>
              <a:pathLst>
                <a:path w="25561" h="20972" extrusionOk="0">
                  <a:moveTo>
                    <a:pt x="23077" y="1006"/>
                  </a:moveTo>
                  <a:cubicBezTo>
                    <a:pt x="23342" y="1006"/>
                    <a:pt x="23570" y="1233"/>
                    <a:pt x="23570" y="1498"/>
                  </a:cubicBezTo>
                  <a:lnTo>
                    <a:pt x="23570" y="15985"/>
                  </a:lnTo>
                  <a:lnTo>
                    <a:pt x="2010" y="15985"/>
                  </a:lnTo>
                  <a:lnTo>
                    <a:pt x="2010" y="1498"/>
                  </a:lnTo>
                  <a:cubicBezTo>
                    <a:pt x="2010" y="1233"/>
                    <a:pt x="2238" y="1006"/>
                    <a:pt x="2503" y="1006"/>
                  </a:cubicBezTo>
                  <a:close/>
                  <a:moveTo>
                    <a:pt x="24575" y="16971"/>
                  </a:moveTo>
                  <a:lnTo>
                    <a:pt x="24575" y="17483"/>
                  </a:lnTo>
                  <a:cubicBezTo>
                    <a:pt x="24575" y="18848"/>
                    <a:pt x="23456" y="19967"/>
                    <a:pt x="22072" y="19967"/>
                  </a:cubicBezTo>
                  <a:lnTo>
                    <a:pt x="3508" y="19967"/>
                  </a:lnTo>
                  <a:cubicBezTo>
                    <a:pt x="2124" y="19967"/>
                    <a:pt x="1005" y="18848"/>
                    <a:pt x="1005" y="17483"/>
                  </a:cubicBezTo>
                  <a:lnTo>
                    <a:pt x="1005" y="16971"/>
                  </a:lnTo>
                  <a:close/>
                  <a:moveTo>
                    <a:pt x="2503" y="1"/>
                  </a:moveTo>
                  <a:cubicBezTo>
                    <a:pt x="1688" y="1"/>
                    <a:pt x="1005" y="683"/>
                    <a:pt x="1005" y="1498"/>
                  </a:cubicBezTo>
                  <a:lnTo>
                    <a:pt x="1005" y="15985"/>
                  </a:lnTo>
                  <a:lnTo>
                    <a:pt x="512" y="15985"/>
                  </a:lnTo>
                  <a:cubicBezTo>
                    <a:pt x="228" y="15985"/>
                    <a:pt x="0" y="16194"/>
                    <a:pt x="0" y="16478"/>
                  </a:cubicBezTo>
                  <a:lnTo>
                    <a:pt x="0" y="17483"/>
                  </a:lnTo>
                  <a:cubicBezTo>
                    <a:pt x="19" y="19398"/>
                    <a:pt x="1574" y="20972"/>
                    <a:pt x="3508" y="20972"/>
                  </a:cubicBezTo>
                  <a:lnTo>
                    <a:pt x="22072" y="20972"/>
                  </a:lnTo>
                  <a:cubicBezTo>
                    <a:pt x="24006" y="20972"/>
                    <a:pt x="25561" y="19417"/>
                    <a:pt x="25561" y="17483"/>
                  </a:cubicBezTo>
                  <a:lnTo>
                    <a:pt x="25561" y="16478"/>
                  </a:lnTo>
                  <a:cubicBezTo>
                    <a:pt x="25561" y="16194"/>
                    <a:pt x="25352" y="15985"/>
                    <a:pt x="25068" y="15985"/>
                  </a:cubicBezTo>
                  <a:lnTo>
                    <a:pt x="24575" y="15985"/>
                  </a:lnTo>
                  <a:lnTo>
                    <a:pt x="24575" y="1498"/>
                  </a:lnTo>
                  <a:cubicBezTo>
                    <a:pt x="24575" y="683"/>
                    <a:pt x="23892" y="1"/>
                    <a:pt x="230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0;p31">
              <a:extLst>
                <a:ext uri="{FF2B5EF4-FFF2-40B4-BE49-F238E27FC236}">
                  <a16:creationId xmlns:a16="http://schemas.microsoft.com/office/drawing/2014/main" id="{D5DF2E88-1F59-D8D0-7380-45D598D0C8FF}"/>
                </a:ext>
              </a:extLst>
            </p:cNvPr>
            <p:cNvSpPr/>
            <p:nvPr/>
          </p:nvSpPr>
          <p:spPr>
            <a:xfrm>
              <a:off x="6202813" y="4698325"/>
              <a:ext cx="83475" cy="25125"/>
            </a:xfrm>
            <a:custGeom>
              <a:avLst/>
              <a:gdLst/>
              <a:ahLst/>
              <a:cxnLst/>
              <a:rect l="l" t="t" r="r" b="b"/>
              <a:pathLst>
                <a:path w="3339" h="1005" extrusionOk="0">
                  <a:moveTo>
                    <a:pt x="683" y="0"/>
                  </a:moveTo>
                  <a:cubicBezTo>
                    <a:pt x="1" y="0"/>
                    <a:pt x="1" y="1005"/>
                    <a:pt x="683" y="1005"/>
                  </a:cubicBezTo>
                  <a:lnTo>
                    <a:pt x="2674" y="1005"/>
                  </a:lnTo>
                  <a:cubicBezTo>
                    <a:pt x="3338" y="1005"/>
                    <a:pt x="3338"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1;p31">
              <a:extLst>
                <a:ext uri="{FF2B5EF4-FFF2-40B4-BE49-F238E27FC236}">
                  <a16:creationId xmlns:a16="http://schemas.microsoft.com/office/drawing/2014/main" id="{F65AE385-9660-37DB-FE63-4F34D41E651A}"/>
                </a:ext>
              </a:extLst>
            </p:cNvPr>
            <p:cNvSpPr/>
            <p:nvPr/>
          </p:nvSpPr>
          <p:spPr>
            <a:xfrm>
              <a:off x="6054913" y="4299050"/>
              <a:ext cx="329500" cy="324400"/>
            </a:xfrm>
            <a:custGeom>
              <a:avLst/>
              <a:gdLst/>
              <a:ahLst/>
              <a:cxnLst/>
              <a:rect l="l" t="t" r="r" b="b"/>
              <a:pathLst>
                <a:path w="13180" h="12976" extrusionOk="0">
                  <a:moveTo>
                    <a:pt x="6599" y="1048"/>
                  </a:moveTo>
                  <a:lnTo>
                    <a:pt x="11454" y="3494"/>
                  </a:lnTo>
                  <a:lnTo>
                    <a:pt x="6599" y="5921"/>
                  </a:lnTo>
                  <a:lnTo>
                    <a:pt x="1707" y="3494"/>
                  </a:lnTo>
                  <a:lnTo>
                    <a:pt x="6599" y="1048"/>
                  </a:lnTo>
                  <a:close/>
                  <a:moveTo>
                    <a:pt x="9595" y="5561"/>
                  </a:moveTo>
                  <a:lnTo>
                    <a:pt x="11454" y="6490"/>
                  </a:lnTo>
                  <a:lnTo>
                    <a:pt x="6599" y="8917"/>
                  </a:lnTo>
                  <a:lnTo>
                    <a:pt x="1707" y="6509"/>
                  </a:lnTo>
                  <a:lnTo>
                    <a:pt x="3604" y="5561"/>
                  </a:lnTo>
                  <a:lnTo>
                    <a:pt x="6372" y="6945"/>
                  </a:lnTo>
                  <a:cubicBezTo>
                    <a:pt x="6429" y="6964"/>
                    <a:pt x="6505" y="6983"/>
                    <a:pt x="6599" y="6983"/>
                  </a:cubicBezTo>
                  <a:cubicBezTo>
                    <a:pt x="6675" y="6983"/>
                    <a:pt x="6751" y="6964"/>
                    <a:pt x="6808" y="6945"/>
                  </a:cubicBezTo>
                  <a:lnTo>
                    <a:pt x="9595" y="5561"/>
                  </a:lnTo>
                  <a:close/>
                  <a:moveTo>
                    <a:pt x="9595" y="8538"/>
                  </a:moveTo>
                  <a:lnTo>
                    <a:pt x="11454" y="9486"/>
                  </a:lnTo>
                  <a:lnTo>
                    <a:pt x="6599" y="11913"/>
                  </a:lnTo>
                  <a:lnTo>
                    <a:pt x="1707" y="9486"/>
                  </a:lnTo>
                  <a:lnTo>
                    <a:pt x="3585" y="8538"/>
                  </a:lnTo>
                  <a:lnTo>
                    <a:pt x="6372" y="9922"/>
                  </a:lnTo>
                  <a:cubicBezTo>
                    <a:pt x="6429" y="9960"/>
                    <a:pt x="6505" y="9979"/>
                    <a:pt x="6599" y="9979"/>
                  </a:cubicBezTo>
                  <a:cubicBezTo>
                    <a:pt x="6675" y="9979"/>
                    <a:pt x="6751" y="9960"/>
                    <a:pt x="6808" y="9922"/>
                  </a:cubicBezTo>
                  <a:lnTo>
                    <a:pt x="9595" y="8538"/>
                  </a:lnTo>
                  <a:close/>
                  <a:moveTo>
                    <a:pt x="6590" y="1"/>
                  </a:moveTo>
                  <a:cubicBezTo>
                    <a:pt x="6514" y="1"/>
                    <a:pt x="6438" y="15"/>
                    <a:pt x="6372" y="43"/>
                  </a:cubicBezTo>
                  <a:lnTo>
                    <a:pt x="380" y="3039"/>
                  </a:lnTo>
                  <a:cubicBezTo>
                    <a:pt x="209" y="3134"/>
                    <a:pt x="96" y="3305"/>
                    <a:pt x="96" y="3494"/>
                  </a:cubicBezTo>
                  <a:cubicBezTo>
                    <a:pt x="96" y="3684"/>
                    <a:pt x="209" y="3855"/>
                    <a:pt x="380" y="3930"/>
                  </a:cubicBezTo>
                  <a:lnTo>
                    <a:pt x="2485" y="4992"/>
                  </a:lnTo>
                  <a:lnTo>
                    <a:pt x="380" y="6035"/>
                  </a:lnTo>
                  <a:cubicBezTo>
                    <a:pt x="1" y="6225"/>
                    <a:pt x="1" y="6756"/>
                    <a:pt x="380" y="6926"/>
                  </a:cubicBezTo>
                  <a:lnTo>
                    <a:pt x="2485" y="7988"/>
                  </a:lnTo>
                  <a:lnTo>
                    <a:pt x="380" y="9031"/>
                  </a:lnTo>
                  <a:cubicBezTo>
                    <a:pt x="1" y="9221"/>
                    <a:pt x="1" y="9752"/>
                    <a:pt x="380" y="9922"/>
                  </a:cubicBezTo>
                  <a:lnTo>
                    <a:pt x="6372" y="12918"/>
                  </a:lnTo>
                  <a:cubicBezTo>
                    <a:pt x="6448" y="12956"/>
                    <a:pt x="6524" y="12975"/>
                    <a:pt x="6599" y="12975"/>
                  </a:cubicBezTo>
                  <a:cubicBezTo>
                    <a:pt x="6675" y="12975"/>
                    <a:pt x="6751" y="12956"/>
                    <a:pt x="6827" y="12918"/>
                  </a:cubicBezTo>
                  <a:lnTo>
                    <a:pt x="12800" y="9922"/>
                  </a:lnTo>
                  <a:cubicBezTo>
                    <a:pt x="13179" y="9752"/>
                    <a:pt x="13179" y="9221"/>
                    <a:pt x="12800" y="9031"/>
                  </a:cubicBezTo>
                  <a:lnTo>
                    <a:pt x="10714" y="7988"/>
                  </a:lnTo>
                  <a:lnTo>
                    <a:pt x="12800" y="6926"/>
                  </a:lnTo>
                  <a:cubicBezTo>
                    <a:pt x="13179" y="6756"/>
                    <a:pt x="13179" y="6225"/>
                    <a:pt x="12800" y="6035"/>
                  </a:cubicBezTo>
                  <a:lnTo>
                    <a:pt x="10714" y="4992"/>
                  </a:lnTo>
                  <a:lnTo>
                    <a:pt x="12800" y="3930"/>
                  </a:lnTo>
                  <a:cubicBezTo>
                    <a:pt x="12971" y="3855"/>
                    <a:pt x="13084" y="3684"/>
                    <a:pt x="13084" y="3494"/>
                  </a:cubicBezTo>
                  <a:cubicBezTo>
                    <a:pt x="13084" y="3305"/>
                    <a:pt x="12971" y="3134"/>
                    <a:pt x="12800" y="3039"/>
                  </a:cubicBezTo>
                  <a:lnTo>
                    <a:pt x="6808" y="43"/>
                  </a:lnTo>
                  <a:cubicBezTo>
                    <a:pt x="6742" y="15"/>
                    <a:pt x="6666"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027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4" name="Imagen 3">
            <a:extLst>
              <a:ext uri="{FF2B5EF4-FFF2-40B4-BE49-F238E27FC236}">
                <a16:creationId xmlns:a16="http://schemas.microsoft.com/office/drawing/2014/main" id="{A1EEA1A1-C0AC-5A63-993E-7C340EC0880E}"/>
              </a:ext>
            </a:extLst>
          </p:cNvPr>
          <p:cNvPicPr>
            <a:picLocks noChangeAspect="1"/>
          </p:cNvPicPr>
          <p:nvPr/>
        </p:nvPicPr>
        <p:blipFill>
          <a:blip r:embed="rId3"/>
          <a:stretch>
            <a:fillRect/>
          </a:stretch>
        </p:blipFill>
        <p:spPr>
          <a:xfrm>
            <a:off x="2049252" y="795082"/>
            <a:ext cx="5437397" cy="2941099"/>
          </a:xfrm>
          <a:prstGeom prst="rect">
            <a:avLst/>
          </a:prstGeom>
        </p:spPr>
      </p:pic>
    </p:spTree>
    <p:extLst>
      <p:ext uri="{BB962C8B-B14F-4D97-AF65-F5344CB8AC3E}">
        <p14:creationId xmlns:p14="http://schemas.microsoft.com/office/powerpoint/2010/main" val="29532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14502" y="850106"/>
            <a:ext cx="6600824" cy="3564732"/>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1DD9A42-C69F-C997-8DD5-E37183218D36}"/>
              </a:ext>
            </a:extLst>
          </p:cNvPr>
          <p:cNvPicPr>
            <a:picLocks noChangeAspect="1"/>
          </p:cNvPicPr>
          <p:nvPr/>
        </p:nvPicPr>
        <p:blipFill>
          <a:blip r:embed="rId3"/>
          <a:stretch>
            <a:fillRect/>
          </a:stretch>
        </p:blipFill>
        <p:spPr>
          <a:xfrm>
            <a:off x="2009485" y="1106452"/>
            <a:ext cx="6010827" cy="2215391"/>
          </a:xfrm>
          <a:prstGeom prst="rect">
            <a:avLst/>
          </a:prstGeom>
        </p:spPr>
      </p:pic>
    </p:spTree>
    <p:extLst>
      <p:ext uri="{BB962C8B-B14F-4D97-AF65-F5344CB8AC3E}">
        <p14:creationId xmlns:p14="http://schemas.microsoft.com/office/powerpoint/2010/main" val="270334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214438"/>
            <a:ext cx="3206333" cy="2903504"/>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algoritmo trata de insertar elementos en su posición final en una lista ordenada. Cada elemento se compara con los elementos anteriores y se coloca en su posición correcta.</a:t>
            </a:r>
            <a:r>
              <a:rPr lang="en"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 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8" name="Imagen 7">
            <a:extLst>
              <a:ext uri="{FF2B5EF4-FFF2-40B4-BE49-F238E27FC236}">
                <a16:creationId xmlns:a16="http://schemas.microsoft.com/office/drawing/2014/main" id="{BE9F3734-CF4D-70D9-A9C3-EAEFFCFD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113" y="1292976"/>
            <a:ext cx="3300954" cy="3136564"/>
          </a:xfrm>
          <a:prstGeom prst="rect">
            <a:avLst/>
          </a:prstGeom>
        </p:spPr>
      </p:pic>
    </p:spTree>
    <p:extLst>
      <p:ext uri="{BB962C8B-B14F-4D97-AF65-F5344CB8AC3E}">
        <p14:creationId xmlns:p14="http://schemas.microsoft.com/office/powerpoint/2010/main" val="37727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78659" y="1191093"/>
                <a:ext cx="3520657" cy="2903504"/>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algoritmo de inserción es un algoritmo eficiente para conjuntos de datos pequeños o casos en que la lista ya está parcialmente ordenada.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s-ES"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78659" y="1191093"/>
                <a:ext cx="3520657" cy="2903504"/>
              </a:xfrm>
              <a:prstGeom prst="rect">
                <a:avLst/>
              </a:prstGeom>
              <a:blipFill>
                <a:blip r:embed="rId3"/>
                <a:stretch>
                  <a:fillRect l="-1560" r="-1560"/>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26616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013B9D59-69A7-C86D-E84C-8108CECBC818}"/>
              </a:ext>
            </a:extLst>
          </p:cNvPr>
          <p:cNvPicPr>
            <a:picLocks noChangeAspect="1"/>
          </p:cNvPicPr>
          <p:nvPr/>
        </p:nvPicPr>
        <p:blipFill>
          <a:blip r:embed="rId3"/>
          <a:stretch>
            <a:fillRect/>
          </a:stretch>
        </p:blipFill>
        <p:spPr>
          <a:xfrm>
            <a:off x="2070960" y="794584"/>
            <a:ext cx="5408545" cy="2891591"/>
          </a:xfrm>
          <a:prstGeom prst="rect">
            <a:avLst/>
          </a:prstGeom>
        </p:spPr>
      </p:pic>
    </p:spTree>
    <p:extLst>
      <p:ext uri="{BB962C8B-B14F-4D97-AF65-F5344CB8AC3E}">
        <p14:creationId xmlns:p14="http://schemas.microsoft.com/office/powerpoint/2010/main" val="11792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14501" y="657225"/>
            <a:ext cx="6010827" cy="3829050"/>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F8C0196-6892-DE3D-52C8-4D37FC39C8C0}"/>
              </a:ext>
            </a:extLst>
          </p:cNvPr>
          <p:cNvPicPr>
            <a:picLocks noChangeAspect="1"/>
          </p:cNvPicPr>
          <p:nvPr/>
        </p:nvPicPr>
        <p:blipFill>
          <a:blip r:embed="rId3"/>
          <a:stretch>
            <a:fillRect/>
          </a:stretch>
        </p:blipFill>
        <p:spPr>
          <a:xfrm>
            <a:off x="2013007" y="913523"/>
            <a:ext cx="5454283" cy="2422607"/>
          </a:xfrm>
          <a:prstGeom prst="rect">
            <a:avLst/>
          </a:prstGeom>
        </p:spPr>
      </p:pic>
    </p:spTree>
    <p:extLst>
      <p:ext uri="{BB962C8B-B14F-4D97-AF65-F5344CB8AC3E}">
        <p14:creationId xmlns:p14="http://schemas.microsoft.com/office/powerpoint/2010/main" val="282795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9" y="1293019"/>
            <a:ext cx="3392410" cy="2814637"/>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rPr>
              <a:t>El ordenamiento </a:t>
            </a:r>
            <a:r>
              <a:rPr lang="es-PE" sz="1800" dirty="0" err="1">
                <a:effectLst/>
                <a:latin typeface="Times New Roman" panose="02020603050405020304" pitchFamily="18" charset="0"/>
                <a:ea typeface="Calibri" panose="020F0502020204030204" pitchFamily="34" charset="0"/>
              </a:rPr>
              <a:t>QuickSort</a:t>
            </a:r>
            <a:r>
              <a:rPr lang="es-PE" sz="1800" dirty="0">
                <a:effectLst/>
                <a:latin typeface="Times New Roman" panose="02020603050405020304" pitchFamily="18" charset="0"/>
                <a:ea typeface="Calibri" panose="020F0502020204030204" pitchFamily="34" charset="0"/>
              </a:rPr>
              <a:t> es un algoritmo de ordenamiento rápido y eficiente basado en la técnica de divide y vencerás. Funciona seleccionando un elemento de la lista como "pivote" y dividiendo la lista en dos partes: una con elementos más pequeños que el pivote y otra con elementos más grandes. Luego, ordena las dos partes de forma recursiva utilizando el mismo proceso</a:t>
            </a:r>
            <a:r>
              <a:rPr lang="en" dirty="0"/>
              <a:t>&gt;</a:t>
            </a:r>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1.4 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864DE6C4-E154-B035-3457-5E4F09E06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570" y="1516638"/>
            <a:ext cx="3392409" cy="2470150"/>
          </a:xfrm>
          <a:prstGeom prst="rect">
            <a:avLst/>
          </a:prstGeom>
        </p:spPr>
      </p:pic>
    </p:spTree>
    <p:extLst>
      <p:ext uri="{BB962C8B-B14F-4D97-AF65-F5344CB8AC3E}">
        <p14:creationId xmlns:p14="http://schemas.microsoft.com/office/powerpoint/2010/main" val="120087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8" y="1293019"/>
            <a:ext cx="5348029" cy="2814637"/>
          </a:xfrm>
          <a:prstGeom prst="rect">
            <a:avLst/>
          </a:prstGeom>
        </p:spPr>
        <p:txBody>
          <a:bodyPr spcFirstLastPara="1" wrap="square" lIns="91425" tIns="91425" rIns="91425" bIns="91425" anchor="ctr" anchorCtr="0">
            <a:noAutofit/>
          </a:bodyPr>
          <a:lstStyle/>
          <a:p>
            <a:pPr marL="0" indent="0"/>
            <a:r>
              <a:rPr lang="en" sz="1800"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utilizados y su tiempo de ejecución es en promedio O(n log n), aunque puede ser O(n^2) en el peor de los casos si se elige un pivote ineficiente. Sin embargo, la probabilidad de este escenario es baja y se puede mitigar eligiendo un pivote adecuado o eligiendo una implementación que tenga en cuenta estos casos.</a:t>
            </a:r>
            <a:r>
              <a:rPr lang="en" sz="1800" dirty="0"/>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20962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157288" y="542923"/>
            <a:ext cx="787241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FC0681F3-33EA-9C84-A2C2-86B1F371445C}"/>
              </a:ext>
            </a:extLst>
          </p:cNvPr>
          <p:cNvPicPr>
            <a:picLocks noChangeAspect="1"/>
          </p:cNvPicPr>
          <p:nvPr/>
        </p:nvPicPr>
        <p:blipFill>
          <a:blip r:embed="rId3"/>
          <a:stretch>
            <a:fillRect/>
          </a:stretch>
        </p:blipFill>
        <p:spPr>
          <a:xfrm>
            <a:off x="1448910" y="802434"/>
            <a:ext cx="7223603" cy="2940891"/>
          </a:xfrm>
          <a:prstGeom prst="rect">
            <a:avLst/>
          </a:prstGeom>
        </p:spPr>
      </p:pic>
    </p:spTree>
    <p:extLst>
      <p:ext uri="{BB962C8B-B14F-4D97-AF65-F5344CB8AC3E}">
        <p14:creationId xmlns:p14="http://schemas.microsoft.com/office/powerpoint/2010/main" val="54088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136106" y="832732"/>
            <a:ext cx="7704000" cy="541200"/>
          </a:xfrm>
          <a:prstGeom prst="rect">
            <a:avLst/>
          </a:prstGeom>
        </p:spPr>
        <p:txBody>
          <a:bodyPr spcFirstLastPara="1" wrap="square" lIns="91425" tIns="91425" rIns="91425" bIns="91425" anchor="t" anchorCtr="0">
            <a:noAutofit/>
          </a:bodyPr>
          <a:lstStyle/>
          <a:p>
            <a:r>
              <a:rPr lang="es-ES" dirty="0">
                <a:solidFill>
                  <a:srgbClr val="FFC000"/>
                </a:solidFill>
              </a:rPr>
              <a:t>Integrantes</a:t>
            </a:r>
            <a:r>
              <a:rPr lang="es-ES" dirty="0">
                <a:solidFill>
                  <a:srgbClr val="00B0F0"/>
                </a:solidFill>
              </a:rPr>
              <a:t>=</a:t>
            </a:r>
            <a:r>
              <a:rPr lang="es-ES" sz="2800" dirty="0">
                <a:solidFill>
                  <a:srgbClr val="FFFF00"/>
                </a:solidFill>
              </a:rPr>
              <a:t>[</a:t>
            </a:r>
            <a:br>
              <a:rPr lang="es-ES" sz="2800" dirty="0">
                <a:solidFill>
                  <a:srgbClr val="00B050"/>
                </a:solidFill>
              </a:rPr>
            </a:br>
            <a:r>
              <a:rPr lang="es-ES" sz="2000" dirty="0">
                <a:solidFill>
                  <a:srgbClr val="00B050"/>
                </a:solidFill>
              </a:rPr>
              <a:t>‘</a:t>
            </a:r>
            <a:r>
              <a:rPr lang="es-ES" sz="2000" dirty="0">
                <a:solidFill>
                  <a:srgbClr val="00B0F0"/>
                </a:solidFill>
                <a:uFill>
                  <a:noFill/>
                </a:uFill>
                <a:latin typeface="Montserrat Black"/>
                <a:ea typeface="Montserrat Black"/>
                <a:cs typeface="Montserrat Black"/>
                <a:sym typeface="Montserrat Black"/>
              </a:rPr>
              <a:t>ESCALANTE PABLO, LUCY</a:t>
            </a:r>
            <a:r>
              <a:rPr lang="es-ES" sz="2000" dirty="0">
                <a:solidFill>
                  <a:srgbClr val="00B050"/>
                </a:solidFill>
              </a:rPr>
              <a:t>’</a:t>
            </a:r>
            <a:r>
              <a:rPr lang="es-ES" sz="2000" dirty="0">
                <a:solidFill>
                  <a:srgbClr val="FFC000"/>
                </a:solidFill>
              </a:rPr>
              <a:t>:</a:t>
            </a:r>
            <a:r>
              <a:rPr lang="es-ES" sz="2000" dirty="0">
                <a:solidFill>
                  <a:schemeClr val="accent6"/>
                </a:solidFill>
                <a:latin typeface="Montserrat"/>
                <a:ea typeface="Montserrat"/>
                <a:cs typeface="Montserrat"/>
                <a:sym typeface="Montserrat"/>
              </a:rPr>
              <a:t>27202301,</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FERNANDEZ CARDENAS,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27210503, </a:t>
            </a: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GOMEZ PRADO, ROY BRAYAM</a:t>
            </a:r>
            <a:r>
              <a:rPr lang="es-ES" sz="2000" dirty="0">
                <a:solidFill>
                  <a:srgbClr val="00B050"/>
                </a:solidFill>
                <a:latin typeface="Montserrat"/>
                <a:ea typeface="Montserrat"/>
                <a:cs typeface="Montserrat"/>
                <a:sym typeface="Montserrat"/>
              </a:rPr>
              <a:t>’</a:t>
            </a:r>
            <a:r>
              <a:rPr lang="es-ES" sz="2000" dirty="0">
                <a:solidFill>
                  <a:srgbClr val="FFC000"/>
                </a:solidFill>
                <a:latin typeface="Montserrat"/>
                <a:ea typeface="Montserrat"/>
                <a:cs typeface="Montserrat"/>
                <a:sym typeface="Montserrat"/>
              </a:rPr>
              <a:t> : </a:t>
            </a:r>
            <a:r>
              <a:rPr lang="es-ES" sz="2000" dirty="0">
                <a:solidFill>
                  <a:schemeClr val="accent6"/>
                </a:solidFill>
                <a:latin typeface="Montserrat"/>
                <a:ea typeface="Montserrat"/>
                <a:cs typeface="Montserrat"/>
                <a:sym typeface="Montserrat"/>
              </a:rPr>
              <a:t>27202116, </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GUTIERREZ SOSA, BICHENSO RANSES</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27210127, </a:t>
            </a:r>
            <a:r>
              <a:rPr lang="es-ES" sz="2000" dirty="0">
                <a:solidFill>
                  <a:srgbClr val="00B050"/>
                </a:solidFill>
                <a:latin typeface="Montserrat"/>
                <a:ea typeface="Montserrat"/>
                <a:cs typeface="Montserrat"/>
                <a:sym typeface="Montserrat"/>
              </a:rPr>
              <a:t>‘</a:t>
            </a:r>
            <a:r>
              <a:rPr lang="es-ES" sz="2000" dirty="0">
                <a:solidFill>
                  <a:srgbClr val="00B0F0"/>
                </a:solidFill>
                <a:latin typeface="Montserrat Black"/>
                <a:ea typeface="Montserrat Black"/>
                <a:cs typeface="Montserrat Black"/>
                <a:sym typeface="Montserrat Black"/>
              </a:rPr>
              <a:t>TAPAHUASCO GALINDO,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27210145</a:t>
            </a:r>
            <a:r>
              <a:rPr lang="es-ES" sz="2800" dirty="0">
                <a:solidFill>
                  <a:srgbClr val="FFFF00"/>
                </a:solidFill>
              </a:rPr>
              <a:t>]</a:t>
            </a:r>
            <a:endParaRPr lang="es-ES"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775860" y="542924"/>
            <a:ext cx="6210853" cy="3993358"/>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3FB06DB8-05A5-7078-56AA-ABDD28A786BB}"/>
              </a:ext>
            </a:extLst>
          </p:cNvPr>
          <p:cNvPicPr>
            <a:picLocks noChangeAspect="1"/>
          </p:cNvPicPr>
          <p:nvPr/>
        </p:nvPicPr>
        <p:blipFill>
          <a:blip r:embed="rId3"/>
          <a:stretch>
            <a:fillRect/>
          </a:stretch>
        </p:blipFill>
        <p:spPr>
          <a:xfrm>
            <a:off x="2110873" y="794584"/>
            <a:ext cx="5585944" cy="2420104"/>
          </a:xfrm>
          <a:prstGeom prst="rect">
            <a:avLst/>
          </a:prstGeom>
        </p:spPr>
      </p:pic>
    </p:spTree>
    <p:extLst>
      <p:ext uri="{BB962C8B-B14F-4D97-AF65-F5344CB8AC3E}">
        <p14:creationId xmlns:p14="http://schemas.microsoft.com/office/powerpoint/2010/main" val="236573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78659" y="1191092"/>
            <a:ext cx="3520657" cy="3166595"/>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 algoritmo de ordenamiento basado en la técnica de divide y vencerás. Funciona dividiendo la lista en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más pequeñas hasta que cada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tenga solo un elemento, y luego combinándolas en una sola lista ordenada mediante un proceso de mezcla.</a:t>
            </a:r>
            <a:r>
              <a:rPr lang="es-ES" sz="1800" dirty="0">
                <a:latin typeface="Calibri" panose="020F0502020204030204" pitchFamily="34" charset="0"/>
                <a:ea typeface="Calibri" panose="020F0502020204030204" pitchFamily="34" charset="0"/>
                <a:cs typeface="Times New Roman" panose="02020603050405020304" pitchFamily="18" charset="0"/>
              </a:rPr>
              <a:t> </a:t>
            </a:r>
            <a:r>
              <a:rPr lang="es-ES"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1.5 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7E80F12-4BE5-6493-4E55-C9AFAF78C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316" y="1417701"/>
            <a:ext cx="3261237" cy="2509520"/>
          </a:xfrm>
          <a:prstGeom prst="rect">
            <a:avLst/>
          </a:prstGeom>
        </p:spPr>
      </p:pic>
    </p:spTree>
    <p:extLst>
      <p:ext uri="{BB962C8B-B14F-4D97-AF65-F5344CB8AC3E}">
        <p14:creationId xmlns:p14="http://schemas.microsoft.com/office/powerpoint/2010/main" val="305378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49244" y="1151940"/>
            <a:ext cx="3638399" cy="3605798"/>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estables y su tiempo de ejecución es O(n log n) en el mejor, peor y promedio de los casos, lo que lo hace una opción popular para aplicaciones críticas en términos de tiempo. Sin embargo, puede ser más lento que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debido a la necesidad de combinar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requiere más memoria y tiempo.</a:t>
            </a:r>
            <a:r>
              <a:rPr lang="es-ES" dirty="0"/>
              <a:t>&gt;</a:t>
            </a:r>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3BFE99C8-F4F6-F28D-501A-E3F291AB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254" y="1490062"/>
            <a:ext cx="3371851" cy="2654300"/>
          </a:xfrm>
          <a:prstGeom prst="rect">
            <a:avLst/>
          </a:prstGeom>
        </p:spPr>
      </p:pic>
    </p:spTree>
    <p:extLst>
      <p:ext uri="{BB962C8B-B14F-4D97-AF65-F5344CB8AC3E}">
        <p14:creationId xmlns:p14="http://schemas.microsoft.com/office/powerpoint/2010/main" val="197993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054342" y="542923"/>
            <a:ext cx="375340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A4E4E122-A41D-D91D-DD10-EC0C3EEAEFEC}"/>
              </a:ext>
            </a:extLst>
          </p:cNvPr>
          <p:cNvPicPr>
            <a:picLocks noChangeAspect="1"/>
          </p:cNvPicPr>
          <p:nvPr/>
        </p:nvPicPr>
        <p:blipFill>
          <a:blip r:embed="rId3"/>
          <a:stretch>
            <a:fillRect/>
          </a:stretch>
        </p:blipFill>
        <p:spPr>
          <a:xfrm>
            <a:off x="1265897" y="794584"/>
            <a:ext cx="3362194" cy="2855812"/>
          </a:xfrm>
          <a:prstGeom prst="rect">
            <a:avLst/>
          </a:prstGeom>
        </p:spPr>
      </p:pic>
      <p:grpSp>
        <p:nvGrpSpPr>
          <p:cNvPr id="6" name="Google Shape;2531;p48">
            <a:extLst>
              <a:ext uri="{FF2B5EF4-FFF2-40B4-BE49-F238E27FC236}">
                <a16:creationId xmlns:a16="http://schemas.microsoft.com/office/drawing/2014/main" id="{7F23D4D4-054D-D0BB-C6C9-F96077CE0A89}"/>
              </a:ext>
            </a:extLst>
          </p:cNvPr>
          <p:cNvGrpSpPr/>
          <p:nvPr/>
        </p:nvGrpSpPr>
        <p:grpSpPr>
          <a:xfrm>
            <a:off x="4892917" y="542923"/>
            <a:ext cx="3753402" cy="4600577"/>
            <a:chOff x="4994678" y="1173377"/>
            <a:chExt cx="3439196" cy="2775803"/>
          </a:xfrm>
        </p:grpSpPr>
        <p:grpSp>
          <p:nvGrpSpPr>
            <p:cNvPr id="7" name="Google Shape;2532;p48">
              <a:extLst>
                <a:ext uri="{FF2B5EF4-FFF2-40B4-BE49-F238E27FC236}">
                  <a16:creationId xmlns:a16="http://schemas.microsoft.com/office/drawing/2014/main" id="{19914545-06FB-A3BF-DBF0-E89B981806F2}"/>
                </a:ext>
              </a:extLst>
            </p:cNvPr>
            <p:cNvGrpSpPr/>
            <p:nvPr/>
          </p:nvGrpSpPr>
          <p:grpSpPr>
            <a:xfrm>
              <a:off x="4994678" y="1173377"/>
              <a:ext cx="3439196" cy="2775803"/>
              <a:chOff x="4572031" y="1415284"/>
              <a:chExt cx="2875341" cy="2319354"/>
            </a:xfrm>
          </p:grpSpPr>
          <p:grpSp>
            <p:nvGrpSpPr>
              <p:cNvPr id="9" name="Google Shape;2533;p48">
                <a:extLst>
                  <a:ext uri="{FF2B5EF4-FFF2-40B4-BE49-F238E27FC236}">
                    <a16:creationId xmlns:a16="http://schemas.microsoft.com/office/drawing/2014/main" id="{C78960E8-FB24-5550-9254-2AE51AFCC06C}"/>
                  </a:ext>
                </a:extLst>
              </p:cNvPr>
              <p:cNvGrpSpPr/>
              <p:nvPr/>
            </p:nvGrpSpPr>
            <p:grpSpPr>
              <a:xfrm>
                <a:off x="4572031" y="1415284"/>
                <a:ext cx="2875341" cy="1993075"/>
                <a:chOff x="3665860" y="822037"/>
                <a:chExt cx="4758136" cy="3243937"/>
              </a:xfrm>
            </p:grpSpPr>
            <p:grpSp>
              <p:nvGrpSpPr>
                <p:cNvPr id="11" name="Google Shape;2534;p48">
                  <a:extLst>
                    <a:ext uri="{FF2B5EF4-FFF2-40B4-BE49-F238E27FC236}">
                      <a16:creationId xmlns:a16="http://schemas.microsoft.com/office/drawing/2014/main" id="{7CAC56EF-3F6C-1057-508A-1CD4C7FC7FCA}"/>
                    </a:ext>
                  </a:extLst>
                </p:cNvPr>
                <p:cNvGrpSpPr/>
                <p:nvPr/>
              </p:nvGrpSpPr>
              <p:grpSpPr>
                <a:xfrm>
                  <a:off x="3665860" y="822037"/>
                  <a:ext cx="4758136" cy="3243937"/>
                  <a:chOff x="518725" y="252435"/>
                  <a:chExt cx="6524250" cy="4448015"/>
                </a:xfrm>
              </p:grpSpPr>
              <p:sp>
                <p:nvSpPr>
                  <p:cNvPr id="13" name="Google Shape;2535;p48">
                    <a:extLst>
                      <a:ext uri="{FF2B5EF4-FFF2-40B4-BE49-F238E27FC236}">
                        <a16:creationId xmlns:a16="http://schemas.microsoft.com/office/drawing/2014/main" id="{9E145458-16CA-8784-84C5-8C45316DAB00}"/>
                      </a:ext>
                    </a:extLst>
                  </p:cNvPr>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4" name="Google Shape;2536;p48">
                    <a:extLst>
                      <a:ext uri="{FF2B5EF4-FFF2-40B4-BE49-F238E27FC236}">
                        <a16:creationId xmlns:a16="http://schemas.microsoft.com/office/drawing/2014/main" id="{61E3B887-3F3E-FF82-F6D3-DFE71EF4469D}"/>
                      </a:ext>
                    </a:extLst>
                  </p:cNvPr>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2" name="Google Shape;2537;p48">
                  <a:extLst>
                    <a:ext uri="{FF2B5EF4-FFF2-40B4-BE49-F238E27FC236}">
                      <a16:creationId xmlns:a16="http://schemas.microsoft.com/office/drawing/2014/main" id="{2BE17D86-F618-9D14-E6F3-39F0902C774E}"/>
                    </a:ext>
                  </a:extLst>
                </p:cNvPr>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8;p48">
                <a:extLst>
                  <a:ext uri="{FF2B5EF4-FFF2-40B4-BE49-F238E27FC236}">
                    <a16:creationId xmlns:a16="http://schemas.microsoft.com/office/drawing/2014/main" id="{FF3D3577-4DF2-09BD-5BC0-E858B3915228}"/>
                  </a:ext>
                </a:extLst>
              </p:cNvPr>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8" name="Google Shape;2539;p48">
              <a:extLst>
                <a:ext uri="{FF2B5EF4-FFF2-40B4-BE49-F238E27FC236}">
                  <a16:creationId xmlns:a16="http://schemas.microsoft.com/office/drawing/2014/main" id="{50F3A9A3-D36E-8EAB-8663-8E868C1E0119}"/>
                </a:ext>
              </a:extLst>
            </p:cNvPr>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8" name="Imagen 17">
            <a:extLst>
              <a:ext uri="{FF2B5EF4-FFF2-40B4-BE49-F238E27FC236}">
                <a16:creationId xmlns:a16="http://schemas.microsoft.com/office/drawing/2014/main" id="{5A8BC0BB-209A-D012-76EA-563E82C84D8E}"/>
              </a:ext>
            </a:extLst>
          </p:cNvPr>
          <p:cNvPicPr>
            <a:picLocks noChangeAspect="1"/>
          </p:cNvPicPr>
          <p:nvPr/>
        </p:nvPicPr>
        <p:blipFill>
          <a:blip r:embed="rId4"/>
          <a:stretch>
            <a:fillRect/>
          </a:stretch>
        </p:blipFill>
        <p:spPr>
          <a:xfrm>
            <a:off x="5076695" y="772422"/>
            <a:ext cx="3374361" cy="2949472"/>
          </a:xfrm>
          <a:prstGeom prst="rect">
            <a:avLst/>
          </a:prstGeom>
        </p:spPr>
      </p:pic>
    </p:spTree>
    <p:extLst>
      <p:ext uri="{BB962C8B-B14F-4D97-AF65-F5344CB8AC3E}">
        <p14:creationId xmlns:p14="http://schemas.microsoft.com/office/powerpoint/2010/main" val="2737194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714502" y="542923"/>
            <a:ext cx="6657974" cy="4021933"/>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400E6EE-8523-0C6A-F947-D48D94EB7051}"/>
              </a:ext>
            </a:extLst>
          </p:cNvPr>
          <p:cNvPicPr>
            <a:picLocks noChangeAspect="1"/>
          </p:cNvPicPr>
          <p:nvPr/>
        </p:nvPicPr>
        <p:blipFill>
          <a:blip r:embed="rId3"/>
          <a:stretch>
            <a:fillRect/>
          </a:stretch>
        </p:blipFill>
        <p:spPr>
          <a:xfrm>
            <a:off x="2043955" y="850726"/>
            <a:ext cx="6014195" cy="2456829"/>
          </a:xfrm>
          <a:prstGeom prst="rect">
            <a:avLst/>
          </a:prstGeom>
        </p:spPr>
      </p:pic>
    </p:spTree>
    <p:extLst>
      <p:ext uri="{BB962C8B-B14F-4D97-AF65-F5344CB8AC3E}">
        <p14:creationId xmlns:p14="http://schemas.microsoft.com/office/powerpoint/2010/main" val="3997747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02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solidFill>
                  <a:schemeClr val="tx2">
                    <a:lumMod val="75000"/>
                  </a:schemeClr>
                </a:solidFill>
              </a:rPr>
              <a:t>Algoritmos </a:t>
            </a:r>
            <a:br>
              <a:rPr lang="es-ES" dirty="0">
                <a:solidFill>
                  <a:schemeClr val="tx2">
                    <a:lumMod val="75000"/>
                  </a:schemeClr>
                </a:solidFill>
              </a:rPr>
            </a:br>
            <a:r>
              <a:rPr lang="es-ES" dirty="0">
                <a:solidFill>
                  <a:schemeClr val="tx2">
                    <a:lumMod val="75000"/>
                  </a:schemeClr>
                </a:solidFill>
              </a:rPr>
              <a:t>de búsqueda</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es el proceso algoritmico de encontrar un item particular en una coleccion de items. Una búsqueda normalmente devuelve </a:t>
            </a:r>
            <a:r>
              <a:rPr lang="en" dirty="0">
                <a:solidFill>
                  <a:srgbClr val="FF3399"/>
                </a:solidFill>
              </a:rPr>
              <a:t>True</a:t>
            </a:r>
            <a:r>
              <a:rPr lang="en" dirty="0"/>
              <a:t> o </a:t>
            </a:r>
            <a:r>
              <a:rPr lang="en" dirty="0">
                <a:solidFill>
                  <a:srgbClr val="FF3399"/>
                </a:solidFill>
              </a:rPr>
              <a:t>False</a:t>
            </a:r>
            <a:r>
              <a:rPr lang="en" dirty="0"/>
              <a:t> según el item esté o no presente.&gt;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553256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secuencial es un algoritmo de búsqueda que consiste en revisar cada elemento de una lista hasta encontrar el elemento que se está buscando.&gt;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2.1 Búsqueda secuencial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050" name="Picture 2">
            <a:extLst>
              <a:ext uri="{FF2B5EF4-FFF2-40B4-BE49-F238E27FC236}">
                <a16:creationId xmlns:a16="http://schemas.microsoft.com/office/drawing/2014/main" id="{1981F078-1ED5-C512-8E57-349C7EB0C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902" y="3023472"/>
            <a:ext cx="40386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12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1131499" y="621250"/>
            <a:ext cx="530501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secuencial </a:t>
            </a:r>
            <a:r>
              <a:rPr lang="en" dirty="0">
                <a:solidFill>
                  <a:schemeClr val="accent6"/>
                </a:solidFill>
              </a:rPr>
              <a:t>{</a:t>
            </a:r>
            <a:endParaRPr dirty="0">
              <a:solidFill>
                <a:schemeClr val="accent6"/>
              </a:solidFill>
            </a:endParaRPr>
          </a:p>
        </p:txBody>
      </p:sp>
      <p:sp>
        <p:nvSpPr>
          <p:cNvPr id="562" name="Google Shape;562;p32"/>
          <p:cNvSpPr txBox="1">
            <a:spLocks noGrp="1"/>
          </p:cNvSpPr>
          <p:nvPr>
            <p:ph type="subTitle" idx="1"/>
          </p:nvPr>
        </p:nvSpPr>
        <p:spPr>
          <a:xfrm>
            <a:off x="1802400" y="1869450"/>
            <a:ext cx="5539200" cy="1404600"/>
          </a:xfrm>
          <a:prstGeom prst="rect">
            <a:avLst/>
          </a:prstGeom>
        </p:spPr>
        <p:txBody>
          <a:bodyPr spcFirstLastPara="1" wrap="square" lIns="91425" tIns="91425" rIns="91425" bIns="91425" anchor="ctr" anchorCtr="0">
            <a:noAutofit/>
          </a:bodyPr>
          <a:lstStyle/>
          <a:p>
            <a:pPr marL="449116" lvl="0" indent="0" algn="l" rtl="0">
              <a:spcBef>
                <a:spcPts val="1000"/>
              </a:spcBef>
              <a:spcAft>
                <a:spcPts val="0"/>
              </a:spcAft>
              <a:buNone/>
            </a:pPr>
            <a:r>
              <a:rPr lang="en" dirty="0">
                <a:solidFill>
                  <a:schemeClr val="accent6"/>
                </a:solidFill>
              </a:rPr>
              <a:t>&lt;</a:t>
            </a:r>
            <a:r>
              <a:rPr lang="es-ES" dirty="0">
                <a:solidFill>
                  <a:schemeClr val="accent6"/>
                </a:solidFill>
              </a:rPr>
              <a:t> El tiempo de ejecución de la búsqueda secuencial es proporcional al número de elementos en la estructura de datos, por lo que se le asigna una complejidad temporal de O(n), donde n es el número de elementos. Esto significa que la cantidad de tiempo que toma para ejecutar la búsqueda secuencial aumenta linealmente a medida que aumenta el número de elementos en la estructura de datos. </a:t>
            </a:r>
            <a:r>
              <a:rPr lang="en" dirty="0">
                <a:solidFill>
                  <a:schemeClr val="accent3"/>
                </a:solidFill>
              </a:rPr>
              <a:t>&gt;</a:t>
            </a:r>
            <a:endParaRPr dirty="0">
              <a:solidFill>
                <a:schemeClr val="accent3"/>
              </a:solidFill>
            </a:endParaRPr>
          </a:p>
        </p:txBody>
      </p:sp>
      <p:grpSp>
        <p:nvGrpSpPr>
          <p:cNvPr id="563" name="Google Shape;563;p32"/>
          <p:cNvGrpSpPr/>
          <p:nvPr/>
        </p:nvGrpSpPr>
        <p:grpSpPr>
          <a:xfrm>
            <a:off x="1084825" y="1168950"/>
            <a:ext cx="506100" cy="3431975"/>
            <a:chOff x="1084825" y="1168950"/>
            <a:chExt cx="506100" cy="3431975"/>
          </a:xfrm>
        </p:grpSpPr>
        <p:sp>
          <p:nvSpPr>
            <p:cNvPr id="564" name="Google Shape;564;p32"/>
            <p:cNvSpPr txBox="1"/>
            <p:nvPr/>
          </p:nvSpPr>
          <p:spPr>
            <a:xfrm>
              <a:off x="1084825" y="3954425"/>
              <a:ext cx="506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accent6"/>
                  </a:solidFill>
                  <a:latin typeface="Fira Code"/>
                  <a:ea typeface="Fira Code"/>
                  <a:cs typeface="Fira Code"/>
                  <a:sym typeface="Fira Code"/>
                </a:rPr>
                <a:t>}</a:t>
              </a:r>
              <a:endParaRPr sz="3000">
                <a:solidFill>
                  <a:schemeClr val="accent6"/>
                </a:solidFill>
                <a:latin typeface="Fira Code"/>
                <a:ea typeface="Fira Code"/>
                <a:cs typeface="Fira Code"/>
                <a:sym typeface="Fira Code"/>
              </a:endParaRPr>
            </a:p>
          </p:txBody>
        </p:sp>
        <p:cxnSp>
          <p:nvCxnSpPr>
            <p:cNvPr id="565" name="Google Shape;565;p32"/>
            <p:cNvCxnSpPr/>
            <p:nvPr/>
          </p:nvCxnSpPr>
          <p:spPr>
            <a:xfrm>
              <a:off x="1337875" y="1168950"/>
              <a:ext cx="0" cy="2767200"/>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47B9ACA-2444-8666-BE75-05BB709052BE}"/>
              </a:ext>
            </a:extLst>
          </p:cNvPr>
          <p:cNvPicPr>
            <a:picLocks noChangeAspect="1"/>
          </p:cNvPicPr>
          <p:nvPr/>
        </p:nvPicPr>
        <p:blipFill>
          <a:blip r:embed="rId3"/>
          <a:stretch>
            <a:fillRect/>
          </a:stretch>
        </p:blipFill>
        <p:spPr>
          <a:xfrm>
            <a:off x="2060566" y="820260"/>
            <a:ext cx="5441386" cy="2905879"/>
          </a:xfrm>
          <a:prstGeom prst="rect">
            <a:avLst/>
          </a:prstGeom>
        </p:spPr>
      </p:pic>
    </p:spTree>
    <p:extLst>
      <p:ext uri="{BB962C8B-B14F-4D97-AF65-F5344CB8AC3E}">
        <p14:creationId xmlns:p14="http://schemas.microsoft.com/office/powerpoint/2010/main" val="29054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4" name="Imagen 3">
            <a:extLst>
              <a:ext uri="{FF2B5EF4-FFF2-40B4-BE49-F238E27FC236}">
                <a16:creationId xmlns:a16="http://schemas.microsoft.com/office/drawing/2014/main" id="{E585B56E-CC23-D112-EEEA-9DE75C4274D5}"/>
              </a:ext>
            </a:extLst>
          </p:cNvPr>
          <p:cNvPicPr>
            <a:picLocks noChangeAspect="1"/>
          </p:cNvPicPr>
          <p:nvPr/>
        </p:nvPicPr>
        <p:blipFill>
          <a:blip r:embed="rId3"/>
          <a:stretch>
            <a:fillRect/>
          </a:stretch>
        </p:blipFill>
        <p:spPr>
          <a:xfrm>
            <a:off x="2066535" y="794584"/>
            <a:ext cx="5429448" cy="3196140"/>
          </a:xfrm>
          <a:prstGeom prst="rect">
            <a:avLst/>
          </a:prstGeom>
        </p:spPr>
      </p:pic>
    </p:spTree>
    <p:extLst>
      <p:ext uri="{BB962C8B-B14F-4D97-AF65-F5344CB8AC3E}">
        <p14:creationId xmlns:p14="http://schemas.microsoft.com/office/powerpoint/2010/main" val="368703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9"/>
          <p:cNvSpPr txBox="1">
            <a:spLocks noGrp="1"/>
          </p:cNvSpPr>
          <p:nvPr>
            <p:ph type="title"/>
          </p:nvPr>
        </p:nvSpPr>
        <p:spPr>
          <a:xfrm flipH="1">
            <a:off x="1460450" y="1436713"/>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1" name="Google Shape;481;p29"/>
          <p:cNvSpPr txBox="1">
            <a:spLocks noGrp="1"/>
          </p:cNvSpPr>
          <p:nvPr>
            <p:ph type="subTitle" idx="1"/>
          </p:nvPr>
        </p:nvSpPr>
        <p:spPr>
          <a:xfrm>
            <a:off x="2346837" y="1803197"/>
            <a:ext cx="4518676" cy="1159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&lt;Ordenamiento burbuja&gt;</a:t>
            </a:r>
          </a:p>
          <a:p>
            <a:pPr marL="0" lvl="0" indent="0" algn="l" rtl="0">
              <a:spcBef>
                <a:spcPts val="0"/>
              </a:spcBef>
              <a:spcAft>
                <a:spcPts val="0"/>
              </a:spcAft>
              <a:buNone/>
            </a:pPr>
            <a:r>
              <a:rPr lang="en" dirty="0"/>
              <a:t>&lt;Ordenamiento por selección&gt;</a:t>
            </a:r>
          </a:p>
          <a:p>
            <a:pPr marL="0" lvl="0" indent="0" algn="l" rtl="0">
              <a:spcBef>
                <a:spcPts val="0"/>
              </a:spcBef>
              <a:spcAft>
                <a:spcPts val="0"/>
              </a:spcAft>
              <a:buNone/>
            </a:pPr>
            <a:r>
              <a:rPr lang="en" dirty="0"/>
              <a:t>&lt;Ordenamiento por inserción&gt;</a:t>
            </a:r>
          </a:p>
          <a:p>
            <a:pPr marL="0" lvl="0" indent="0" algn="l" rtl="0">
              <a:spcBef>
                <a:spcPts val="0"/>
              </a:spcBef>
              <a:spcAft>
                <a:spcPts val="0"/>
              </a:spcAft>
              <a:buNone/>
            </a:pPr>
            <a:r>
              <a:rPr lang="es-ES" dirty="0"/>
              <a:t>&lt;Ordenamiento Rápido&gt;</a:t>
            </a:r>
          </a:p>
          <a:p>
            <a:pPr marL="0" lvl="0" indent="0" algn="l" rtl="0">
              <a:spcBef>
                <a:spcPts val="0"/>
              </a:spcBef>
              <a:spcAft>
                <a:spcPts val="0"/>
              </a:spcAft>
              <a:buNone/>
            </a:pPr>
            <a:r>
              <a:rPr lang="es-ES" dirty="0"/>
              <a:t>&lt;</a:t>
            </a:r>
            <a:r>
              <a:rPr lang="en" dirty="0"/>
              <a:t>Ordenamiento por mezcla</a:t>
            </a:r>
            <a:r>
              <a:rPr lang="es-ES" dirty="0"/>
              <a:t>&gt;</a:t>
            </a:r>
            <a:endParaRPr dirty="0"/>
          </a:p>
        </p:txBody>
      </p:sp>
      <p:sp>
        <p:nvSpPr>
          <p:cNvPr id="482" name="Google Shape;482;p29"/>
          <p:cNvSpPr txBox="1">
            <a:spLocks noGrp="1"/>
          </p:cNvSpPr>
          <p:nvPr>
            <p:ph type="subTitle" idx="2"/>
          </p:nvPr>
        </p:nvSpPr>
        <p:spPr>
          <a:xfrm>
            <a:off x="2332549" y="1436725"/>
            <a:ext cx="4518676"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ordenamiento</a:t>
            </a:r>
            <a:endParaRPr dirty="0"/>
          </a:p>
        </p:txBody>
      </p:sp>
      <p:sp>
        <p:nvSpPr>
          <p:cNvPr id="483" name="Google Shape;483;p29"/>
          <p:cNvSpPr txBox="1">
            <a:spLocks noGrp="1"/>
          </p:cNvSpPr>
          <p:nvPr>
            <p:ph type="title" idx="3"/>
          </p:nvPr>
        </p:nvSpPr>
        <p:spPr>
          <a:xfrm flipH="1">
            <a:off x="2864413" y="3079767"/>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29"/>
          <p:cNvSpPr txBox="1">
            <a:spLocks noGrp="1"/>
          </p:cNvSpPr>
          <p:nvPr>
            <p:ph type="subTitle" idx="4"/>
          </p:nvPr>
        </p:nvSpPr>
        <p:spPr>
          <a:xfrm>
            <a:off x="3736513" y="3451382"/>
            <a:ext cx="3585829" cy="8240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&lt;Búsqueda secuencial&gt;</a:t>
            </a:r>
          </a:p>
          <a:p>
            <a:pPr marL="0" lvl="0" indent="0" algn="l" rtl="0">
              <a:spcBef>
                <a:spcPts val="0"/>
              </a:spcBef>
              <a:spcAft>
                <a:spcPts val="0"/>
              </a:spcAft>
              <a:buNone/>
            </a:pPr>
            <a:r>
              <a:rPr lang="en" dirty="0"/>
              <a:t>&lt;Búsqueda Binaria&gt; </a:t>
            </a:r>
          </a:p>
          <a:p>
            <a:pPr marL="0" lvl="0" indent="0" algn="l" rtl="0">
              <a:spcBef>
                <a:spcPts val="0"/>
              </a:spcBef>
              <a:spcAft>
                <a:spcPts val="0"/>
              </a:spcAft>
              <a:buNone/>
            </a:pPr>
            <a:r>
              <a:rPr lang="en" dirty="0"/>
              <a:t>&lt;Búsqueda Hashing&gt; </a:t>
            </a:r>
          </a:p>
        </p:txBody>
      </p:sp>
      <p:sp>
        <p:nvSpPr>
          <p:cNvPr id="485" name="Google Shape;485;p29"/>
          <p:cNvSpPr txBox="1">
            <a:spLocks noGrp="1"/>
          </p:cNvSpPr>
          <p:nvPr>
            <p:ph type="subTitle" idx="5"/>
          </p:nvPr>
        </p:nvSpPr>
        <p:spPr>
          <a:xfrm>
            <a:off x="3736513" y="3079755"/>
            <a:ext cx="476455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búsqueda</a:t>
            </a:r>
            <a:endParaRPr dirty="0"/>
          </a:p>
        </p:txBody>
      </p:sp>
      <p:sp>
        <p:nvSpPr>
          <p:cNvPr id="489" name="Google Shape;489;p29"/>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a:t>
            </a:r>
            <a:r>
              <a:rPr lang="en" dirty="0">
                <a:solidFill>
                  <a:schemeClr val="accent2"/>
                </a:solidFill>
              </a:rPr>
              <a:t>‘contenidos’</a:t>
            </a:r>
            <a:r>
              <a:rPr lang="en" dirty="0"/>
              <a:t> </a:t>
            </a:r>
            <a:r>
              <a:rPr lang="en" dirty="0">
                <a:solidFill>
                  <a:schemeClr val="accent6"/>
                </a:solidFill>
              </a:rPr>
              <a:t>[</a:t>
            </a:r>
            <a:endParaRPr dirty="0">
              <a:solidFill>
                <a:schemeClr val="accent6"/>
              </a:solidFill>
            </a:endParaRPr>
          </a:p>
        </p:txBody>
      </p:sp>
      <p:grpSp>
        <p:nvGrpSpPr>
          <p:cNvPr id="490" name="Google Shape;490;p29"/>
          <p:cNvGrpSpPr/>
          <p:nvPr/>
        </p:nvGrpSpPr>
        <p:grpSpPr>
          <a:xfrm>
            <a:off x="1084825" y="1168950"/>
            <a:ext cx="506100" cy="3401075"/>
            <a:chOff x="1084825" y="1168950"/>
            <a:chExt cx="506100" cy="3401075"/>
          </a:xfrm>
        </p:grpSpPr>
        <p:sp>
          <p:nvSpPr>
            <p:cNvPr id="491" name="Google Shape;491;p2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cxnSp>
          <p:nvCxnSpPr>
            <p:cNvPr id="492" name="Google Shape;492;p29"/>
            <p:cNvCxnSpPr/>
            <p:nvPr/>
          </p:nvCxnSpPr>
          <p:spPr>
            <a:xfrm>
              <a:off x="1337875" y="1168950"/>
              <a:ext cx="0" cy="2764500"/>
            </a:xfrm>
            <a:prstGeom prst="straightConnector1">
              <a:avLst/>
            </a:prstGeom>
            <a:noFill/>
            <a:ln w="9525" cap="flat" cmpd="sng">
              <a:solidFill>
                <a:schemeClr val="accent4"/>
              </a:solidFill>
              <a:prstDash val="solid"/>
              <a:round/>
              <a:headEnd type="none" w="med" len="med"/>
              <a:tailEnd type="none" w="med" len="med"/>
            </a:ln>
          </p:spPr>
        </p:cxnSp>
      </p:grpSp>
      <p:sp>
        <p:nvSpPr>
          <p:cNvPr id="4" name="Google Shape;483;p29">
            <a:extLst>
              <a:ext uri="{FF2B5EF4-FFF2-40B4-BE49-F238E27FC236}">
                <a16:creationId xmlns:a16="http://schemas.microsoft.com/office/drawing/2014/main" id="{AF246ECC-4E4E-09F8-A7C3-0F8814BB53B9}"/>
              </a:ext>
            </a:extLst>
          </p:cNvPr>
          <p:cNvSpPr txBox="1">
            <a:spLocks/>
          </p:cNvSpPr>
          <p:nvPr/>
        </p:nvSpPr>
        <p:spPr>
          <a:xfrm flipH="1">
            <a:off x="4562076" y="4299406"/>
            <a:ext cx="872100"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Fira Code"/>
              <a:buNone/>
              <a:defRPr sz="2800" b="0" i="0" u="none" strike="noStrike" cap="none">
                <a:solidFill>
                  <a:schemeClr val="lt1"/>
                </a:solidFill>
                <a:latin typeface="Fira Code"/>
                <a:ea typeface="Fira Code"/>
                <a:cs typeface="Fira Code"/>
                <a:sym typeface="Fira Code"/>
              </a:defRPr>
            </a:lvl1pPr>
            <a:lvl2pPr marR="0" lvl="1"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2pPr>
            <a:lvl3pPr marR="0" lvl="2"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3pPr>
            <a:lvl4pPr marR="0" lvl="3"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4pPr>
            <a:lvl5pPr marR="0" lvl="4"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5pPr>
            <a:lvl6pPr marR="0" lvl="5"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6pPr>
            <a:lvl7pPr marR="0" lvl="6"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7pPr>
            <a:lvl8pPr marR="0" lvl="7"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8pPr>
            <a:lvl9pPr marR="0" lvl="8"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9pPr>
          </a:lstStyle>
          <a:p>
            <a:r>
              <a:rPr lang="en" dirty="0"/>
              <a:t>03</a:t>
            </a:r>
          </a:p>
        </p:txBody>
      </p:sp>
      <p:sp>
        <p:nvSpPr>
          <p:cNvPr id="5" name="Google Shape;485;p29">
            <a:extLst>
              <a:ext uri="{FF2B5EF4-FFF2-40B4-BE49-F238E27FC236}">
                <a16:creationId xmlns:a16="http://schemas.microsoft.com/office/drawing/2014/main" id="{BDBA6FD5-9A4D-836F-BF0C-0FA8204CCC33}"/>
              </a:ext>
            </a:extLst>
          </p:cNvPr>
          <p:cNvSpPr txBox="1">
            <a:spLocks/>
          </p:cNvSpPr>
          <p:nvPr/>
        </p:nvSpPr>
        <p:spPr>
          <a:xfrm>
            <a:off x="5434176" y="4299394"/>
            <a:ext cx="3776331"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Fira Code"/>
              <a:buNone/>
              <a:defRPr sz="1800" b="0" i="0" u="none" strike="noStrike" cap="none">
                <a:solidFill>
                  <a:schemeClr val="lt2"/>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9pPr>
          </a:lstStyle>
          <a:p>
            <a:pPr marL="0" indent="0"/>
            <a:r>
              <a:rPr lang="es-ES" dirty="0">
                <a:solidFill>
                  <a:schemeClr val="bg2">
                    <a:lumMod val="75000"/>
                  </a:schemeClr>
                </a:solidFill>
              </a:rPr>
              <a:t>Conclusión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binaria es un algoritmo de búsqueda que funciona en listas ordenadas. En lugar de revisar cada elemento de la lista, la búsqueda binaria divide la lista en dos partes cada vez, descartando la mitad de los elementos en cada iteración.</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2.2 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074" name="Picture 2">
            <a:extLst>
              <a:ext uri="{FF2B5EF4-FFF2-40B4-BE49-F238E27FC236}">
                <a16:creationId xmlns:a16="http://schemas.microsoft.com/office/drawing/2014/main" id="{CC742F13-3A7D-D792-FC6A-33FA8230C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152" y="2889257"/>
            <a:ext cx="36576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027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407442" y="1705504"/>
            <a:ext cx="5274082" cy="20528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búsqueda binaria es un algoritmo de búsqueda con un tiempo de ejecución de O(log n), mientras que la búsqueda secuencial tiene un tiempo de ejecución de O(n). Esto significa que la búsqueda binaria es más eficiente que la búsqueda secuencial en grandes listas.&gt;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56280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4882115"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89CEA8D1-4053-437F-C463-61355FA2C830}"/>
              </a:ext>
            </a:extLst>
          </p:cNvPr>
          <p:cNvPicPr>
            <a:picLocks noChangeAspect="1"/>
          </p:cNvPicPr>
          <p:nvPr/>
        </p:nvPicPr>
        <p:blipFill>
          <a:blip r:embed="rId3"/>
          <a:stretch>
            <a:fillRect/>
          </a:stretch>
        </p:blipFill>
        <p:spPr>
          <a:xfrm>
            <a:off x="2000042" y="794584"/>
            <a:ext cx="4450764" cy="3196140"/>
          </a:xfrm>
          <a:prstGeom prst="rect">
            <a:avLst/>
          </a:prstGeom>
        </p:spPr>
      </p:pic>
    </p:spTree>
    <p:extLst>
      <p:ext uri="{BB962C8B-B14F-4D97-AF65-F5344CB8AC3E}">
        <p14:creationId xmlns:p14="http://schemas.microsoft.com/office/powerpoint/2010/main" val="1363847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D64A5224-EFC9-0617-D577-252EA395A48B}"/>
              </a:ext>
            </a:extLst>
          </p:cNvPr>
          <p:cNvPicPr>
            <a:picLocks noChangeAspect="1"/>
          </p:cNvPicPr>
          <p:nvPr/>
        </p:nvPicPr>
        <p:blipFill>
          <a:blip r:embed="rId3"/>
          <a:stretch>
            <a:fillRect/>
          </a:stretch>
        </p:blipFill>
        <p:spPr>
          <a:xfrm>
            <a:off x="2042841" y="794584"/>
            <a:ext cx="5458098" cy="2948741"/>
          </a:xfrm>
          <a:prstGeom prst="rect">
            <a:avLst/>
          </a:prstGeom>
        </p:spPr>
      </p:pic>
    </p:spTree>
    <p:extLst>
      <p:ext uri="{BB962C8B-B14F-4D97-AF65-F5344CB8AC3E}">
        <p14:creationId xmlns:p14="http://schemas.microsoft.com/office/powerpoint/2010/main" val="88923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2081" y="1112417"/>
            <a:ext cx="6491876"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por hashing es una técnica de búsqueda en la que se utiliza una función hash para mapear valores a posiciones específicas en una tabla de hash. La búsqueda por hashing es una forma eficiente de buscar valores en una estructura de datos, ya que permite acceder directamente a una posición específica en la tabla en lugar de tener que examinar cada elemento secuencialmente. &gt;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2.3 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4098" name="Picture 2">
            <a:extLst>
              <a:ext uri="{FF2B5EF4-FFF2-40B4-BE49-F238E27FC236}">
                <a16:creationId xmlns:a16="http://schemas.microsoft.com/office/drawing/2014/main" id="{9CA344A0-A461-F03C-99BE-C67587D49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06" y="2770657"/>
            <a:ext cx="5619750" cy="7469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4490F1D-3F6B-C1A6-F5DE-601BECC3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306" y="3507266"/>
            <a:ext cx="5619750" cy="74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73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6098971"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complejidad temporal de la búsqueda por hashing depende de la eficiencia de la función hash y la manera en que se manejan las colisiones. En general, la búsqueda por hashing es una forma eficiente de buscar valores en una estructura de datos, con una complejidad temporal de O(1) en el mejor caso y O(n) en el peor caso.&gt;</a:t>
            </a:r>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12271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2264170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155774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03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t>Conclusión</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6008774"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&lt;En conclusión, existen diferentes técnicas y algoritmos para buscar valores en diferentes tipos de estructuras de datos. Cada técnica tiene sus propios pros y contras y su elección depende de la naturaleza de la estructura de datos y los requisitos de tiempo de ejecución.&gt;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251151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
        <p:nvSpPr>
          <p:cNvPr id="3" name="CuadroTexto 2">
            <a:extLst>
              <a:ext uri="{FF2B5EF4-FFF2-40B4-BE49-F238E27FC236}">
                <a16:creationId xmlns:a16="http://schemas.microsoft.com/office/drawing/2014/main" id="{4E83E31B-77DD-BBF9-DA32-1BD1A03295BE}"/>
              </a:ext>
            </a:extLst>
          </p:cNvPr>
          <p:cNvSpPr txBox="1"/>
          <p:nvPr/>
        </p:nvSpPr>
        <p:spPr>
          <a:xfrm>
            <a:off x="2372674" y="2071390"/>
            <a:ext cx="4572000" cy="830997"/>
          </a:xfrm>
          <a:prstGeom prst="rect">
            <a:avLst/>
          </a:prstGeom>
          <a:noFill/>
        </p:spPr>
        <p:txBody>
          <a:bodyPr wrap="square">
            <a:spAutoFit/>
          </a:bodyPr>
          <a:lstStyle/>
          <a:p>
            <a:r>
              <a:rPr lang="es-ES" sz="4800" dirty="0">
                <a:solidFill>
                  <a:srgbClr val="00B0F0"/>
                </a:solidFill>
              </a:rPr>
              <a:t>p</a:t>
            </a:r>
            <a:r>
              <a:rPr lang="en" sz="4800" dirty="0">
                <a:solidFill>
                  <a:srgbClr val="00B0F0"/>
                </a:solidFill>
              </a:rPr>
              <a:t>rint</a:t>
            </a:r>
            <a:r>
              <a:rPr lang="en" sz="4800" dirty="0">
                <a:solidFill>
                  <a:srgbClr val="FFFF00"/>
                </a:solidFill>
              </a:rPr>
              <a:t>(</a:t>
            </a:r>
            <a:r>
              <a:rPr lang="en" sz="4800" dirty="0">
                <a:solidFill>
                  <a:srgbClr val="00B050"/>
                </a:solidFill>
              </a:rPr>
              <a:t>“</a:t>
            </a:r>
            <a:r>
              <a:rPr lang="en" sz="4800" dirty="0">
                <a:solidFill>
                  <a:srgbClr val="FF3399"/>
                </a:solidFill>
              </a:rPr>
              <a:t>Gracias</a:t>
            </a:r>
            <a:r>
              <a:rPr lang="en" sz="4800" dirty="0">
                <a:solidFill>
                  <a:srgbClr val="00B050"/>
                </a:solidFill>
              </a:rPr>
              <a:t>”</a:t>
            </a:r>
            <a:r>
              <a:rPr lang="en" sz="4800" dirty="0">
                <a:solidFill>
                  <a:srgbClr val="FFFF00"/>
                </a:solidFill>
              </a:rPr>
              <a:t>)</a:t>
            </a:r>
            <a:endParaRPr lang="es-ES" sz="4800" dirty="0"/>
          </a:p>
        </p:txBody>
      </p:sp>
    </p:spTree>
    <p:extLst>
      <p:ext uri="{BB962C8B-B14F-4D97-AF65-F5344CB8AC3E}">
        <p14:creationId xmlns:p14="http://schemas.microsoft.com/office/powerpoint/2010/main" val="79778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01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print</a:t>
            </a:r>
            <a:r>
              <a:rPr lang="es-ES" sz="3200" dirty="0">
                <a:solidFill>
                  <a:srgbClr val="FFFF00"/>
                </a:solidFill>
              </a:rPr>
              <a:t>(</a:t>
            </a:r>
            <a:r>
              <a:rPr lang="es-ES" sz="3200" dirty="0">
                <a:solidFill>
                  <a:srgbClr val="00B050"/>
                </a:solidFill>
              </a:rPr>
              <a:t>“</a:t>
            </a:r>
            <a:r>
              <a:rPr lang="es-ES" dirty="0">
                <a:solidFill>
                  <a:schemeClr val="accent1">
                    <a:lumMod val="75000"/>
                  </a:schemeClr>
                </a:solidFill>
              </a:rPr>
              <a:t>Algoritmos </a:t>
            </a:r>
            <a:br>
              <a:rPr lang="es-ES" dirty="0">
                <a:solidFill>
                  <a:schemeClr val="accent1">
                    <a:lumMod val="75000"/>
                  </a:schemeClr>
                </a:solidFill>
              </a:rPr>
            </a:br>
            <a:r>
              <a:rPr lang="es-ES" dirty="0">
                <a:solidFill>
                  <a:schemeClr val="accent1">
                    <a:lumMod val="75000"/>
                  </a:schemeClr>
                </a:solidFill>
              </a:rPr>
              <a:t>de ordenamiento</a:t>
            </a:r>
            <a:r>
              <a:rPr lang="es-ES" dirty="0">
                <a:solidFill>
                  <a:srgbClr val="00B050"/>
                </a:solidFill>
              </a:rPr>
              <a:t>”</a:t>
            </a:r>
            <a:r>
              <a:rPr lang="es-ES" dirty="0">
                <a:solidFill>
                  <a:srgbClr val="FFFF00"/>
                </a:solidFill>
              </a:rPr>
              <a:t>)</a:t>
            </a:r>
            <a:r>
              <a:rPr lang="es-ES" dirty="0">
                <a:solidFill>
                  <a:schemeClr val="accent1"/>
                </a:solidFill>
              </a:rPr>
              <a:t> </a:t>
            </a:r>
            <a:endParaRPr lang="es-ES"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&lt;Es el proceso de organizar una coleccion de elementos en un orden en especifoco. </a:t>
            </a:r>
            <a:r>
              <a:rPr lang="es-ES" dirty="0"/>
              <a:t>L</a:t>
            </a:r>
            <a:r>
              <a:rPr lang="en" dirty="0"/>
              <a:t>os elementos pueden ser numeros, letras, palabras o cualquier otro tipo de información que se almacena en una estructura de datos&gt;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618862"/>
            <a:ext cx="6663907" cy="784500"/>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por burbuja es un algoritmo de ordenamiento simple que funciona comparando pares de elementos consecutivos en una lista e intercambiándolos si están en el orden incorrecto.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61862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 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12" name="Imagen 11" descr="Algoritmos de Búsqueda y Ordenamiento | by Andrés Mise Olivera | Medium">
            <a:extLst>
              <a:ext uri="{FF2B5EF4-FFF2-40B4-BE49-F238E27FC236}">
                <a16:creationId xmlns:a16="http://schemas.microsoft.com/office/drawing/2014/main" id="{21425789-1773-C672-19F1-FA1E38882E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164" y="2610890"/>
            <a:ext cx="3418305" cy="19250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65780" y="1618862"/>
                <a:ext cx="6663907" cy="1467238"/>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ordenamiento por burbuja es un algoritmo fácil de entender e implementar, pero es ineficiente para grandes conjuntos de datos.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significa que la cantidad de tiempo que tarda en ejecutarse aumenta exponencialmente con el tamaño de la lista. Por lo tanto, no se recomienda para conjuntos de datos grandes.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n"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65780" y="1618862"/>
                <a:ext cx="6663907" cy="1467238"/>
              </a:xfrm>
              <a:prstGeom prst="rect">
                <a:avLst/>
              </a:prstGeom>
              <a:blipFill>
                <a:blip r:embed="rId3"/>
                <a:stretch>
                  <a:fillRect l="-823" t="-19167" b="-20417"/>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01478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5550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ED8C1C04-DDE1-47E2-3F46-F4166661323F}"/>
              </a:ext>
            </a:extLst>
          </p:cNvPr>
          <p:cNvPicPr>
            <a:picLocks noChangeAspect="1"/>
          </p:cNvPicPr>
          <p:nvPr/>
        </p:nvPicPr>
        <p:blipFill>
          <a:blip r:embed="rId3"/>
          <a:stretch>
            <a:fillRect/>
          </a:stretch>
        </p:blipFill>
        <p:spPr>
          <a:xfrm>
            <a:off x="2093119" y="838061"/>
            <a:ext cx="5393532" cy="2898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978695" y="542923"/>
            <a:ext cx="8008144"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8993A47-6261-BC92-899F-3798DAFF8DFA}"/>
              </a:ext>
            </a:extLst>
          </p:cNvPr>
          <p:cNvPicPr>
            <a:picLocks noChangeAspect="1"/>
          </p:cNvPicPr>
          <p:nvPr/>
        </p:nvPicPr>
        <p:blipFill>
          <a:blip r:embed="rId3"/>
          <a:stretch>
            <a:fillRect/>
          </a:stretch>
        </p:blipFill>
        <p:spPr>
          <a:xfrm>
            <a:off x="1378744" y="1191020"/>
            <a:ext cx="7227233" cy="2187215"/>
          </a:xfrm>
          <a:prstGeom prst="rect">
            <a:avLst/>
          </a:prstGeom>
        </p:spPr>
      </p:pic>
    </p:spTree>
    <p:extLst>
      <p:ext uri="{BB962C8B-B14F-4D97-AF65-F5344CB8AC3E}">
        <p14:creationId xmlns:p14="http://schemas.microsoft.com/office/powerpoint/2010/main" val="42051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77639" y="1526675"/>
            <a:ext cx="4518227" cy="2697812"/>
          </a:xfrm>
          <a:prstGeom prst="rect">
            <a:avLst/>
          </a:prstGeom>
        </p:spPr>
        <p:txBody>
          <a:bodyPr spcFirstLastPara="1" wrap="square" lIns="91425" tIns="91425" rIns="91425" bIns="91425" anchor="ctr" anchorCtr="0">
            <a:noAutofit/>
          </a:bodyPr>
          <a:lstStyle/>
          <a:p>
            <a:pPr marL="0" indent="0"/>
            <a:r>
              <a:rPr lang="es-ES" dirty="0">
                <a:latin typeface="Fira Code" panose="020B0809050000020004" pitchFamily="49" charset="0"/>
                <a:ea typeface="Fira Code" panose="020B0809050000020004" pitchFamily="49" charset="0"/>
                <a:cs typeface="Fira Code" panose="020B0809050000020004" pitchFamily="49" charset="0"/>
              </a:rPr>
              <a:t>&lt;</a:t>
            </a:r>
            <a:r>
              <a:rPr lang="es-ES" sz="1800" dirty="0">
                <a:effectLst/>
                <a:latin typeface="Fira Code" panose="020B0809050000020004" pitchFamily="49" charset="0"/>
                <a:ea typeface="Fira Code" panose="020B0809050000020004" pitchFamily="49" charset="0"/>
                <a:cs typeface="Fira Code" panose="020B0809050000020004" pitchFamily="49" charset="0"/>
              </a:rPr>
              <a:t> Un ordenamiento por selección busca el valor mayor a medida que hace una pasada y, después de completar la pasada, lo pone en la ubicación correcta. Al igual que con un ordenamiento burbuja, después de la primera pasada, el ítem mayor está en la ubicación correcta. Después de la segunda pasada, el siguiente mayor está en su ubicación.&gt;</a:t>
            </a:r>
            <a:endParaRPr lang="es-ES" dirty="0">
              <a:latin typeface="Fira Code" panose="020B0809050000020004" pitchFamily="49" charset="0"/>
              <a:ea typeface="Fira Code" panose="020B0809050000020004" pitchFamily="49" charset="0"/>
              <a:cs typeface="Fira Code" panose="020B0809050000020004" pitchFamily="49" charset="0"/>
            </a:endParaRPr>
          </a:p>
        </p:txBody>
      </p:sp>
      <p:sp>
        <p:nvSpPr>
          <p:cNvPr id="515" name="Google Shape;515;p31"/>
          <p:cNvSpPr txBox="1">
            <a:spLocks noGrp="1"/>
          </p:cNvSpPr>
          <p:nvPr>
            <p:ph type="title"/>
          </p:nvPr>
        </p:nvSpPr>
        <p:spPr>
          <a:xfrm>
            <a:off x="1143249" y="621240"/>
            <a:ext cx="7372552"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1.2 Ordenamiento por seleccion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050" name="Picture 2">
            <a:extLst>
              <a:ext uri="{FF2B5EF4-FFF2-40B4-BE49-F238E27FC236}">
                <a16:creationId xmlns:a16="http://schemas.microsoft.com/office/drawing/2014/main" id="{52D3CDC9-E675-429E-3635-E04591969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9511" y="1064702"/>
            <a:ext cx="2476765" cy="3949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828005"/>
      </p:ext>
    </p:extLst>
  </p:cSld>
  <p:clrMapOvr>
    <a:masterClrMapping/>
  </p:clrMapOvr>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1335</Words>
  <Application>Microsoft Office PowerPoint</Application>
  <PresentationFormat>Presentación en pantalla (16:9)</PresentationFormat>
  <Paragraphs>98</Paragraphs>
  <Slides>39</Slides>
  <Notes>39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39</vt:i4>
      </vt:variant>
    </vt:vector>
  </HeadingPairs>
  <TitlesOfParts>
    <vt:vector size="47" baseType="lpstr">
      <vt:lpstr>Montserrat</vt:lpstr>
      <vt:lpstr>Montserrat Black</vt:lpstr>
      <vt:lpstr>Times New Roman</vt:lpstr>
      <vt:lpstr>Calibri</vt:lpstr>
      <vt:lpstr>Arial</vt:lpstr>
      <vt:lpstr>Cambria Math</vt:lpstr>
      <vt:lpstr>Fira Code</vt:lpstr>
      <vt:lpstr>Programming Language Workshop for Beginners by Slidesgo</vt:lpstr>
      <vt:lpstr>Programming ‘Language Python’ </vt:lpstr>
      <vt:lpstr>Integrantes=[ ‘ESCALANTE PABLO, LUCY’:27202301, ‘FERNANDEZ CARDENAS, LUIS ALBERTO’ : 27210503, ‘GOMEZ PRADO, ROY BRAYAM’ : 27202116,  ‘GUTIERREZ SOSA, BICHENSO RANSES’ : 27210127, ‘TAPAHUASCO GALINDO, LUIS ALBERTO’ : 27210145]</vt:lpstr>
      <vt:lpstr>01</vt:lpstr>
      <vt:lpstr>01 [</vt:lpstr>
      <vt:lpstr>1.1 Ordenamiento burbuja{ </vt:lpstr>
      <vt:lpstr>Ordenamiento burbuja{ </vt:lpstr>
      <vt:lpstr>Código Ordenamiento burbuja</vt:lpstr>
      <vt:lpstr>Código Ordenamiento burbuja</vt:lpstr>
      <vt:lpstr>1.2 Ordenamiento por seleccion{ </vt:lpstr>
      <vt:lpstr>Ordenamiento por seleccion{ </vt:lpstr>
      <vt:lpstr>Código Ordenamiento por selección</vt:lpstr>
      <vt:lpstr>Código Ordenamiento por selección</vt:lpstr>
      <vt:lpstr>1.3 Ordenamiento por insersión{ </vt:lpstr>
      <vt:lpstr>Ordenamiento por insersión{ </vt:lpstr>
      <vt:lpstr>Código Ordenamiento por insersión</vt:lpstr>
      <vt:lpstr>Código Ordenamiento por insersión</vt:lpstr>
      <vt:lpstr>1.4 Ordenamiento rápido{ </vt:lpstr>
      <vt:lpstr>Ordenamiento rápido{ </vt:lpstr>
      <vt:lpstr>Código Ordenamiento Rápido</vt:lpstr>
      <vt:lpstr>Código Ordenamiento Rápido</vt:lpstr>
      <vt:lpstr>1.5 Ordenamiento por mezcla{ </vt:lpstr>
      <vt:lpstr>Ordenamiento por mezcla{ </vt:lpstr>
      <vt:lpstr>Código Ordenamiento por mezcla</vt:lpstr>
      <vt:lpstr>Código Ordenamiento por mezcla</vt:lpstr>
      <vt:lpstr>02 [</vt:lpstr>
      <vt:lpstr>2.1 Búsqueda secuencial { </vt:lpstr>
      <vt:lpstr>Búsqueda secuencial {</vt:lpstr>
      <vt:lpstr>Código Búsqueda Secuencial</vt:lpstr>
      <vt:lpstr>Código Búsqueda Secuencial</vt:lpstr>
      <vt:lpstr>2.2 Búsqueda binaria { </vt:lpstr>
      <vt:lpstr>Búsqueda binaria { </vt:lpstr>
      <vt:lpstr>Código Búsqueda Binaria</vt:lpstr>
      <vt:lpstr>Código Búsqueda Binaria</vt:lpstr>
      <vt:lpstr>2.3 Búsqueda Hashing { </vt:lpstr>
      <vt:lpstr>Búsqueda Hashing { </vt:lpstr>
      <vt:lpstr>Código Búsqueda Hashing</vt:lpstr>
      <vt:lpstr>Código Búsqueda Hashing</vt:lpstr>
      <vt:lpstr>03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 {</dc:title>
  <dc:creator>ROY BRAYAM GOMEZ PRADO</dc:creator>
  <cp:lastModifiedBy>ROY BRAYAM GOMEZ PRADO</cp:lastModifiedBy>
  <cp:revision>18</cp:revision>
  <dcterms:modified xsi:type="dcterms:W3CDTF">2023-02-04T04:00:51Z</dcterms:modified>
</cp:coreProperties>
</file>